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6" r:id="rId6"/>
    <p:sldId id="268" r:id="rId7"/>
    <p:sldId id="262" r:id="rId8"/>
    <p:sldId id="267" r:id="rId9"/>
    <p:sldId id="269" r:id="rId10"/>
    <p:sldId id="272" r:id="rId11"/>
    <p:sldId id="270" r:id="rId12"/>
    <p:sldId id="271" r:id="rId13"/>
    <p:sldId id="264" r:id="rId14"/>
    <p:sldId id="273" r:id="rId15"/>
    <p:sldId id="27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81556" autoAdjust="0"/>
  </p:normalViewPr>
  <p:slideViewPr>
    <p:cSldViewPr>
      <p:cViewPr varScale="1">
        <p:scale>
          <a:sx n="69" d="100"/>
          <a:sy n="69" d="100"/>
        </p:scale>
        <p:origin x="-118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emf"/><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emf"/><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600199"/>
          </a:xfrm>
        </p:spPr>
        <p:style>
          <a:lnRef idx="1">
            <a:schemeClr val="accent3"/>
          </a:lnRef>
          <a:fillRef idx="3">
            <a:schemeClr val="accent3"/>
          </a:fillRef>
          <a:effectRef idx="2">
            <a:schemeClr val="accent3"/>
          </a:effectRef>
          <a:fontRef idx="minor">
            <a:schemeClr val="lt1"/>
          </a:fontRef>
        </p:style>
        <p:txBody>
          <a:bodyPr/>
          <a:lstStyle/>
          <a:p>
            <a:r>
              <a:rPr lang="sr-Cyrl-RS" dirty="0" smtClean="0">
                <a:solidFill>
                  <a:schemeClr val="tx1"/>
                </a:solidFill>
              </a:rPr>
              <a:t>ОШ“Братство и јединство“  Алибунар</a:t>
            </a:r>
            <a:endParaRPr lang="en-US" dirty="0">
              <a:solidFill>
                <a:schemeClr val="tx1"/>
              </a:solidFill>
            </a:endParaRPr>
          </a:p>
        </p:txBody>
      </p:sp>
      <p:sp>
        <p:nvSpPr>
          <p:cNvPr id="3" name="Subtitle 2"/>
          <p:cNvSpPr>
            <a:spLocks noGrp="1"/>
          </p:cNvSpPr>
          <p:nvPr>
            <p:ph type="subTitle" idx="1"/>
          </p:nvPr>
        </p:nvSpPr>
        <p:spPr>
          <a:xfrm>
            <a:off x="1371600" y="2209800"/>
            <a:ext cx="6400800" cy="2057400"/>
          </a:xfrm>
        </p:spPr>
        <p:style>
          <a:lnRef idx="1">
            <a:schemeClr val="accent3"/>
          </a:lnRef>
          <a:fillRef idx="3">
            <a:schemeClr val="accent3"/>
          </a:fillRef>
          <a:effectRef idx="2">
            <a:schemeClr val="accent3"/>
          </a:effectRef>
          <a:fontRef idx="minor">
            <a:schemeClr val="lt1"/>
          </a:fontRef>
        </p:style>
        <p:txBody>
          <a:bodyPr>
            <a:normAutofit fontScale="25000" lnSpcReduction="20000"/>
          </a:bodyPr>
          <a:lstStyle/>
          <a:p>
            <a:r>
              <a:rPr lang="sr-Cyrl-RS" dirty="0" smtClean="0">
                <a:solidFill>
                  <a:schemeClr val="tx1"/>
                </a:solidFill>
              </a:rPr>
              <a:t>За пројекат “ Зелене школе“</a:t>
            </a:r>
          </a:p>
          <a:p>
            <a:r>
              <a:rPr lang="sr-Cyrl-RS" sz="7200" dirty="0" smtClean="0">
                <a:solidFill>
                  <a:schemeClr val="tx1"/>
                </a:solidFill>
              </a:rPr>
              <a:t>Такмичења Екоопштина</a:t>
            </a:r>
          </a:p>
          <a:p>
            <a:r>
              <a:rPr lang="sr-Cyrl-RS" sz="7200" dirty="0" smtClean="0">
                <a:solidFill>
                  <a:schemeClr val="tx1"/>
                </a:solidFill>
              </a:rPr>
              <a:t>Мај 2024. год.</a:t>
            </a:r>
          </a:p>
          <a:p>
            <a:endParaRPr lang="sr-Cyrl-RS" sz="7200" dirty="0">
              <a:solidFill>
                <a:schemeClr val="tx1"/>
              </a:solidFill>
            </a:endParaRPr>
          </a:p>
          <a:p>
            <a:r>
              <a:rPr lang="sr-Cyrl-RS" sz="7200" dirty="0" smtClean="0">
                <a:solidFill>
                  <a:schemeClr val="tx1"/>
                </a:solidFill>
              </a:rPr>
              <a:t>Аутор: Тања Балмазовић, педагог</a:t>
            </a:r>
          </a:p>
          <a:p>
            <a:r>
              <a:rPr lang="sr-Cyrl-RS" sz="7200" dirty="0" smtClean="0">
                <a:solidFill>
                  <a:schemeClr val="tx1"/>
                </a:solidFill>
              </a:rPr>
              <a:t>Коаутори: Адријана Филеп Олара, професор  разредне наставе</a:t>
            </a:r>
          </a:p>
          <a:p>
            <a:r>
              <a:rPr lang="sr-Cyrl-RS" sz="7200" dirty="0" smtClean="0">
                <a:solidFill>
                  <a:schemeClr val="tx1"/>
                </a:solidFill>
              </a:rPr>
              <a:t>Данијела Милачић, професор хемије</a:t>
            </a:r>
          </a:p>
          <a:p>
            <a:endParaRPr lang="sr-Cyrl-RS" sz="7200" dirty="0">
              <a:solidFill>
                <a:schemeClr val="tx1"/>
              </a:solidFill>
            </a:endParaRPr>
          </a:p>
          <a:p>
            <a:endParaRPr lang="sr-Cyrl-RS" sz="7200" dirty="0" smtClean="0">
              <a:solidFill>
                <a:schemeClr val="tx1"/>
              </a:solidFill>
            </a:endParaRPr>
          </a:p>
          <a:p>
            <a:r>
              <a:rPr lang="sr-Cyrl-RS" sz="7200" dirty="0" smtClean="0">
                <a:solidFill>
                  <a:schemeClr val="tx1"/>
                </a:solidFill>
              </a:rPr>
              <a:t>Партнери у еколошким активностима: Јавно комунално предузеће Универзал Алибунар, родитељи ученика школе, Средња трговинско економска школа „Доситеј Обрадовић“</a:t>
            </a:r>
            <a:r>
              <a:rPr lang="sr-Cyrl-RS" dirty="0" smtClean="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5133167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239000" cy="914400"/>
          </a:xfrm>
        </p:spPr>
        <p:txBody>
          <a:bodyPr/>
          <a:lstStyle/>
          <a:p>
            <a:r>
              <a:rPr lang="sr-Cyrl-RS" dirty="0" smtClean="0"/>
              <a:t>Изгед плаката</a:t>
            </a:r>
            <a:endParaRPr lang="en-US" dirty="0"/>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28080" y="859115"/>
            <a:ext cx="6287839" cy="582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3315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Израда еко сапуна за еко вашар</a:t>
            </a:r>
            <a:endParaRPr lang="en-US" dirty="0"/>
          </a:p>
        </p:txBody>
      </p:sp>
      <p:pic>
        <p:nvPicPr>
          <p:cNvPr id="4" name="Content Placeholder 3" descr="F:\ \еко\pravljenje kreme\IMG_1795.jpg"/>
          <p:cNvPicPr>
            <a:picLocks noGrp="1"/>
          </p:cNvPicPr>
          <p:nvPr>
            <p:ph idx="1"/>
          </p:nvPr>
        </p:nvPicPr>
        <p:blipFill>
          <a:blip r:embed="rId2" cstate="print"/>
          <a:srcRect/>
          <a:stretch>
            <a:fillRect/>
          </a:stretch>
        </p:blipFill>
        <p:spPr bwMode="auto">
          <a:xfrm rot="5400000">
            <a:off x="1104900" y="647700"/>
            <a:ext cx="1600200" cy="2895600"/>
          </a:xfrm>
          <a:prstGeom prst="rect">
            <a:avLst/>
          </a:prstGeom>
          <a:noFill/>
          <a:ln w="9525">
            <a:noFill/>
            <a:miter lim="800000"/>
            <a:headEnd/>
            <a:tailEnd/>
          </a:ln>
        </p:spPr>
      </p:pic>
      <p:pic>
        <p:nvPicPr>
          <p:cNvPr id="5" name="Picture 4" descr="F:\ \еко\pravljenje kreme\IMG_1793.jpg"/>
          <p:cNvPicPr/>
          <p:nvPr/>
        </p:nvPicPr>
        <p:blipFill>
          <a:blip r:embed="rId3" cstate="print"/>
          <a:srcRect/>
          <a:stretch>
            <a:fillRect/>
          </a:stretch>
        </p:blipFill>
        <p:spPr bwMode="auto">
          <a:xfrm rot="5400000">
            <a:off x="1169069" y="3555331"/>
            <a:ext cx="1828800" cy="3252537"/>
          </a:xfrm>
          <a:prstGeom prst="rect">
            <a:avLst/>
          </a:prstGeom>
          <a:noFill/>
          <a:ln w="9525">
            <a:noFill/>
            <a:miter lim="800000"/>
            <a:headEnd/>
            <a:tailEnd/>
          </a:ln>
        </p:spPr>
      </p:pic>
      <p:pic>
        <p:nvPicPr>
          <p:cNvPr id="6" name="Picture 2" descr="C:\Users\Home\Desktop\израда сапуна\IMG_2416.JPG"/>
          <p:cNvPicPr>
            <a:picLocks noChangeAspect="1" noChangeArrowheads="1"/>
          </p:cNvPicPr>
          <p:nvPr/>
        </p:nvPicPr>
        <p:blipFill>
          <a:blip r:embed="rId4" cstate="print"/>
          <a:srcRect/>
          <a:stretch>
            <a:fillRect/>
          </a:stretch>
        </p:blipFill>
        <p:spPr bwMode="auto">
          <a:xfrm>
            <a:off x="5762368" y="1199617"/>
            <a:ext cx="2924431" cy="1695983"/>
          </a:xfrm>
          <a:prstGeom prst="rect">
            <a:avLst/>
          </a:prstGeom>
          <a:noFill/>
        </p:spPr>
      </p:pic>
      <p:pic>
        <p:nvPicPr>
          <p:cNvPr id="7" name="Picture 6" descr="C:\Users\Home\Desktop\израда сапуна\IMG_2422.JPG"/>
          <p:cNvPicPr/>
          <p:nvPr/>
        </p:nvPicPr>
        <p:blipFill>
          <a:blip r:embed="rId5" cstate="print"/>
          <a:srcRect/>
          <a:stretch>
            <a:fillRect/>
          </a:stretch>
        </p:blipFill>
        <p:spPr bwMode="auto">
          <a:xfrm>
            <a:off x="5504260" y="4267200"/>
            <a:ext cx="3182539" cy="1752599"/>
          </a:xfrm>
          <a:prstGeom prst="rect">
            <a:avLst/>
          </a:prstGeom>
          <a:noFill/>
          <a:ln w="9525">
            <a:noFill/>
            <a:miter lim="800000"/>
            <a:headEnd/>
            <a:tailEnd/>
          </a:ln>
        </p:spPr>
      </p:pic>
      <p:pic>
        <p:nvPicPr>
          <p:cNvPr id="8" name="Picture 2" descr="C:\Users\Korisnik\Desktop\ČZŠ 23-24\Пројекат ЧЗШ 2024- материјали за повер пионт\po;etno stanje slike\IMG_20240514_080301_41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69630" y="2438400"/>
            <a:ext cx="1794524" cy="1600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10800000" flipV="1">
            <a:off x="3869062" y="4160965"/>
            <a:ext cx="1595092" cy="369332"/>
          </a:xfrm>
          <a:prstGeom prst="rect">
            <a:avLst/>
          </a:prstGeom>
        </p:spPr>
        <p:txBody>
          <a:bodyPr wrap="square">
            <a:spAutoFit/>
          </a:bodyPr>
          <a:lstStyle/>
          <a:p>
            <a:r>
              <a:rPr lang="sr-Cyrl-RS" dirty="0" smtClean="0">
                <a:ea typeface="Calibri"/>
                <a:cs typeface="Times New Roman"/>
              </a:rPr>
              <a:t>    Еко </a:t>
            </a:r>
            <a:r>
              <a:rPr lang="sr-Cyrl-RS" dirty="0">
                <a:ea typeface="Calibri"/>
                <a:cs typeface="Times New Roman"/>
              </a:rPr>
              <a:t>сапун</a:t>
            </a:r>
            <a:endParaRPr lang="en-US" dirty="0"/>
          </a:p>
        </p:txBody>
      </p:sp>
    </p:spTree>
    <p:extLst>
      <p:ext uri="{BB962C8B-B14F-4D97-AF65-F5344CB8AC3E}">
        <p14:creationId xmlns:p14="http://schemas.microsoft.com/office/powerpoint/2010/main" val="3423203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sr-Cyrl-RS" dirty="0" smtClean="0"/>
              <a:t>Еко вашар-26.јануар 2024.год.</a:t>
            </a:r>
            <a:endParaRPr lang="en-US" dirty="0"/>
          </a:p>
        </p:txBody>
      </p:sp>
      <p:pic>
        <p:nvPicPr>
          <p:cNvPr id="4" name="Content Placeholder 3" descr="C:\Users\Korisnik\Pictures\IMG-a172d3261679a8f637da9164f85c420f-V.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5801" y="1219201"/>
            <a:ext cx="3047999" cy="2133599"/>
          </a:xfrm>
          <a:prstGeom prst="rect">
            <a:avLst/>
          </a:prstGeom>
          <a:noFill/>
          <a:ln>
            <a:noFill/>
          </a:ln>
        </p:spPr>
      </p:pic>
      <p:pic>
        <p:nvPicPr>
          <p:cNvPr id="5" name="Picture 4" descr="C:\Users\Korisnik\Pictures\IMG-8864c8822fa42aaf69e972fb23122110-V.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3725" y="1295401"/>
            <a:ext cx="3962400" cy="2133599"/>
          </a:xfrm>
          <a:prstGeom prst="rect">
            <a:avLst/>
          </a:prstGeom>
          <a:noFill/>
          <a:ln>
            <a:noFill/>
          </a:ln>
        </p:spPr>
      </p:pic>
      <p:pic>
        <p:nvPicPr>
          <p:cNvPr id="6" name="Picture 5" descr="C:\Users\Korisnik\Pictures\IMG-b8c453a1c4391e781ff805c88cbaac46-V.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460" y="3810000"/>
            <a:ext cx="3482340" cy="2432685"/>
          </a:xfrm>
          <a:prstGeom prst="rect">
            <a:avLst/>
          </a:prstGeom>
          <a:noFill/>
          <a:ln>
            <a:noFill/>
          </a:ln>
        </p:spPr>
      </p:pic>
      <p:pic>
        <p:nvPicPr>
          <p:cNvPr id="7" name="Picture 6" descr="C:\Users\Korisnik\Pictures\IMG-c2f2a2bccc6e7fdd92ad542d89abc496-V (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3400" y="3810000"/>
            <a:ext cx="4022725" cy="2432685"/>
          </a:xfrm>
          <a:prstGeom prst="rect">
            <a:avLst/>
          </a:prstGeom>
          <a:noFill/>
          <a:ln>
            <a:noFill/>
          </a:ln>
        </p:spPr>
      </p:pic>
    </p:spTree>
    <p:extLst>
      <p:ext uri="{BB962C8B-B14F-4D97-AF65-F5344CB8AC3E}">
        <p14:creationId xmlns:p14="http://schemas.microsoft.com/office/powerpoint/2010/main" val="2418775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sr-Cyrl-RS" dirty="0" smtClean="0"/>
              <a:t>Озелењавање школсог дворишта-припремни радови у фебруару 2024. године</a:t>
            </a:r>
            <a:endParaRPr lang="en-US" dirty="0"/>
          </a:p>
        </p:txBody>
      </p:sp>
      <p:sp>
        <p:nvSpPr>
          <p:cNvPr id="3" name="Content Placeholder 2"/>
          <p:cNvSpPr>
            <a:spLocks noGrp="1"/>
          </p:cNvSpPr>
          <p:nvPr>
            <p:ph idx="1"/>
          </p:nvPr>
        </p:nvSpPr>
        <p:spPr>
          <a:xfrm>
            <a:off x="441378" y="2283798"/>
            <a:ext cx="8229600" cy="4574202"/>
          </a:xfrm>
        </p:spPr>
        <p:txBody>
          <a:bodyPr/>
          <a:lstStyle/>
          <a:p>
            <a:r>
              <a:rPr lang="sr-Cyrl-RS" dirty="0" smtClean="0"/>
              <a:t>Помоћ наставника за равнање терена за поставку жардињера за цвеће</a:t>
            </a:r>
          </a:p>
          <a:p>
            <a:endParaRPr lang="sr-Cyrl-RS" dirty="0"/>
          </a:p>
          <a:p>
            <a:r>
              <a:rPr lang="sr-Cyrl-RS" dirty="0" smtClean="0"/>
              <a:t>Ученици у акцији равнања</a:t>
            </a:r>
          </a:p>
          <a:p>
            <a:pPr marL="0" indent="0">
              <a:buNone/>
            </a:pPr>
            <a:r>
              <a:rPr lang="sr-Cyrl-RS" dirty="0"/>
              <a:t>т</a:t>
            </a:r>
            <a:r>
              <a:rPr lang="sr-Cyrl-RS" dirty="0" smtClean="0"/>
              <a:t>ерена испред</a:t>
            </a:r>
          </a:p>
          <a:p>
            <a:pPr marL="0" indent="0">
              <a:buNone/>
            </a:pPr>
            <a:r>
              <a:rPr lang="sr-Cyrl-RS" dirty="0" smtClean="0"/>
              <a:t>школе</a:t>
            </a:r>
          </a:p>
          <a:p>
            <a:endParaRPr lang="sr-Cyrl-RS" dirty="0" smtClean="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3987" y="2846294"/>
            <a:ext cx="2335213"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7609" y="4953000"/>
            <a:ext cx="2396378"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3881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ru-RU" sz="2800" b="1" dirty="0">
                <a:solidFill>
                  <a:srgbClr val="4BACC6">
                    <a:lumMod val="50000"/>
                  </a:srgbClr>
                </a:solidFill>
                <a:latin typeface="Verdana" pitchFamily="34" charset="0"/>
                <a:ea typeface="Verdana" pitchFamily="34" charset="0"/>
              </a:rPr>
              <a:t>Озелењавање простора (на нивоу учионице, школског или дворишног простора)</a:t>
            </a:r>
            <a:endParaRPr lang="en-US" dirty="0"/>
          </a:p>
        </p:txBody>
      </p:sp>
      <p:pic>
        <p:nvPicPr>
          <p:cNvPr id="4" name="Content Placeholder 3" descr="F:\ \slike sadnje cveća 10.maj\sadnja alibunar 3.jpg"/>
          <p:cNvPicPr>
            <a:picLocks noGrp="1"/>
          </p:cNvPicPr>
          <p:nvPr>
            <p:ph idx="1"/>
          </p:nvPr>
        </p:nvPicPr>
        <p:blipFill>
          <a:blip r:embed="rId2" cstate="print"/>
          <a:srcRect/>
          <a:stretch>
            <a:fillRect/>
          </a:stretch>
        </p:blipFill>
        <p:spPr bwMode="auto">
          <a:xfrm>
            <a:off x="457200" y="1598814"/>
            <a:ext cx="2743200" cy="1525385"/>
          </a:xfrm>
          <a:prstGeom prst="rect">
            <a:avLst/>
          </a:prstGeom>
          <a:noFill/>
          <a:ln w="9525">
            <a:noFill/>
            <a:miter lim="800000"/>
            <a:headEnd/>
            <a:tailEnd/>
          </a:ln>
        </p:spPr>
      </p:pic>
      <p:pic>
        <p:nvPicPr>
          <p:cNvPr id="5" name="Picture 4" descr="F:\ \slike sadnje cveća 10.maj\sadnja alibunar 4.jpg"/>
          <p:cNvPicPr/>
          <p:nvPr/>
        </p:nvPicPr>
        <p:blipFill>
          <a:blip r:embed="rId3" cstate="print"/>
          <a:srcRect/>
          <a:stretch>
            <a:fillRect/>
          </a:stretch>
        </p:blipFill>
        <p:spPr bwMode="auto">
          <a:xfrm>
            <a:off x="3429000" y="1519988"/>
            <a:ext cx="2209800" cy="1600200"/>
          </a:xfrm>
          <a:prstGeom prst="rect">
            <a:avLst/>
          </a:prstGeom>
          <a:noFill/>
          <a:ln w="9525">
            <a:noFill/>
            <a:miter lim="800000"/>
            <a:headEnd/>
            <a:tailEnd/>
          </a:ln>
        </p:spPr>
      </p:pic>
      <p:sp>
        <p:nvSpPr>
          <p:cNvPr id="6" name="Rectangle 5"/>
          <p:cNvSpPr/>
          <p:nvPr/>
        </p:nvSpPr>
        <p:spPr>
          <a:xfrm>
            <a:off x="381000" y="3124199"/>
            <a:ext cx="6819900" cy="3416320"/>
          </a:xfrm>
          <a:prstGeom prst="rect">
            <a:avLst/>
          </a:prstGeom>
        </p:spPr>
        <p:txBody>
          <a:bodyPr wrap="square">
            <a:spAutoFit/>
          </a:bodyPr>
          <a:lstStyle/>
          <a:p>
            <a:endParaRPr lang="ru-RU" dirty="0" smtClean="0"/>
          </a:p>
          <a:p>
            <a:r>
              <a:rPr lang="ru-RU" dirty="0" smtClean="0"/>
              <a:t>У </a:t>
            </a:r>
            <a:r>
              <a:rPr lang="ru-RU" dirty="0"/>
              <a:t>петак 10. маја, у оквиру </a:t>
            </a:r>
            <a:r>
              <a:rPr lang="ru-RU" b="1" dirty="0"/>
              <a:t>Недеље сећања и заједништва </a:t>
            </a:r>
            <a:r>
              <a:rPr lang="ru-RU" dirty="0"/>
              <a:t>ученици млађих разреда, у Алибунару и Селеушу, учествовали су у озелењавању школског дворишта, а свака одељенска заједница добила је захвалницу. </a:t>
            </a:r>
          </a:p>
          <a:p>
            <a:r>
              <a:rPr lang="ru-RU" dirty="0"/>
              <a:t>Свако одељење је донело или купило цвеће за озелењавање школско дворишта или учионице. То је био мали, симболичан допринос свих ученика. Свако одељење је самим тим добило свој кутак који ће озеленити, неговати и чувати у будуће. У овом дану су учестовали и дали допринос сви од ученика, помоћног особља, учитеља, педагошких асистената, наставика... Овако је све протекло:</a:t>
            </a:r>
          </a:p>
        </p:txBody>
      </p:sp>
      <p:pic>
        <p:nvPicPr>
          <p:cNvPr id="7" name="Picture 6" descr="C:\Users\Korisnik\Desktop\ČZŠ 23-24\Пројекат ЧЗШ 2024- материјали за повер пионт\po;etno stanje slike\IMG_20240510_101825_57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4075" y="1519988"/>
            <a:ext cx="2905125" cy="1604211"/>
          </a:xfrm>
          <a:prstGeom prst="rect">
            <a:avLst/>
          </a:prstGeom>
          <a:noFill/>
          <a:ln>
            <a:noFill/>
          </a:ln>
        </p:spPr>
      </p:pic>
      <p:pic>
        <p:nvPicPr>
          <p:cNvPr id="3074" name="Picture 2" descr="C:\Users\Korisnik\Desktop\ČZŠ 23-24\Пројекат ЧЗШ 2024- материјали за повер пионт\po;etno stanje slike\IMG-3f6ef73707df55fc76bb608ad2024085-V.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88605" y="3733801"/>
            <a:ext cx="1905000" cy="2362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flipH="1">
            <a:off x="5934073" y="5867401"/>
            <a:ext cx="3059531" cy="1375248"/>
          </a:xfrm>
          <a:prstGeom prst="rect">
            <a:avLst/>
          </a:prstGeom>
        </p:spPr>
        <p:txBody>
          <a:bodyPr wrap="square">
            <a:spAutoFit/>
          </a:bodyPr>
          <a:lstStyle/>
          <a:p>
            <a:pPr>
              <a:lnSpc>
                <a:spcPct val="115000"/>
              </a:lnSpc>
              <a:spcAft>
                <a:spcPts val="1000"/>
              </a:spcAft>
            </a:pPr>
            <a:r>
              <a:rPr lang="sr-Cyrl-RS" dirty="0">
                <a:ea typeface="Calibri"/>
                <a:cs typeface="Times New Roman"/>
              </a:rPr>
              <a:t> </a:t>
            </a:r>
            <a:r>
              <a:rPr lang="sr-Cyrl-RS" dirty="0" smtClean="0">
                <a:ea typeface="Calibri"/>
                <a:cs typeface="Times New Roman"/>
              </a:rPr>
              <a:t>                 </a:t>
            </a:r>
          </a:p>
          <a:p>
            <a:pPr>
              <a:lnSpc>
                <a:spcPct val="115000"/>
              </a:lnSpc>
              <a:spcAft>
                <a:spcPts val="1000"/>
              </a:spcAft>
            </a:pPr>
            <a:r>
              <a:rPr lang="sr-Cyrl-RS" sz="1100" dirty="0">
                <a:ea typeface="Calibri"/>
                <a:cs typeface="Times New Roman"/>
              </a:rPr>
              <a:t> </a:t>
            </a:r>
            <a:r>
              <a:rPr lang="sr-Cyrl-RS" sz="1100" dirty="0" smtClean="0">
                <a:ea typeface="Calibri"/>
                <a:cs typeface="Times New Roman"/>
              </a:rPr>
              <a:t>                            Издвојено </a:t>
            </a:r>
            <a:r>
              <a:rPr lang="sr-Cyrl-RS" sz="1100" dirty="0">
                <a:ea typeface="Calibri"/>
                <a:cs typeface="Times New Roman"/>
              </a:rPr>
              <a:t>одељење у Селеушу</a:t>
            </a:r>
            <a:endParaRPr lang="en-US" sz="1100" dirty="0">
              <a:ea typeface="Calibri"/>
              <a:cs typeface="Times New Roman"/>
            </a:endParaRPr>
          </a:p>
          <a:p>
            <a:pPr>
              <a:lnSpc>
                <a:spcPct val="115000"/>
              </a:lnSpc>
              <a:spcAft>
                <a:spcPts val="1000"/>
              </a:spcAft>
            </a:pPr>
            <a:r>
              <a:rPr lang="sr-Cyrl-RS" sz="1100" dirty="0">
                <a:ea typeface="Calibri"/>
                <a:cs typeface="Times New Roman"/>
              </a:rPr>
              <a:t>     </a:t>
            </a:r>
            <a:r>
              <a:rPr lang="sr-Cyrl-RS" sz="1100" dirty="0" smtClean="0">
                <a:ea typeface="Calibri"/>
                <a:cs typeface="Times New Roman"/>
              </a:rPr>
              <a:t>                           Садња  </a:t>
            </a:r>
            <a:r>
              <a:rPr lang="sr-Cyrl-RS" sz="1100" dirty="0">
                <a:ea typeface="Calibri"/>
                <a:cs typeface="Times New Roman"/>
              </a:rPr>
              <a:t>цвећа </a:t>
            </a:r>
            <a:r>
              <a:rPr lang="sr-Cyrl-RS" sz="1100" dirty="0" smtClean="0">
                <a:ea typeface="Calibri"/>
                <a:cs typeface="Times New Roman"/>
              </a:rPr>
              <a:t>- </a:t>
            </a:r>
            <a:r>
              <a:rPr lang="sr-Cyrl-RS" sz="1100" dirty="0">
                <a:ea typeface="Calibri"/>
                <a:cs typeface="Times New Roman"/>
              </a:rPr>
              <a:t>10.мај 2024. год</a:t>
            </a:r>
            <a:r>
              <a:rPr lang="sr-Cyrl-RS" dirty="0">
                <a:ea typeface="Calibri"/>
                <a:cs typeface="Times New Roman"/>
              </a:rPr>
              <a:t>)</a:t>
            </a:r>
            <a:endParaRPr lang="en-US" dirty="0"/>
          </a:p>
        </p:txBody>
      </p:sp>
    </p:spTree>
    <p:extLst>
      <p:ext uri="{BB962C8B-B14F-4D97-AF65-F5344CB8AC3E}">
        <p14:creationId xmlns:p14="http://schemas.microsoft.com/office/powerpoint/2010/main" val="14203428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sr-Cyrl-RS" dirty="0" smtClean="0"/>
              <a:t>ЗЕЛЕНИ ЗИД – 10.мај 2024.год.</a:t>
            </a:r>
            <a:endParaRPr lang="en-US" dirty="0"/>
          </a:p>
        </p:txBody>
      </p:sp>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143001"/>
            <a:ext cx="8153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9106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style>
          <a:lnRef idx="0">
            <a:schemeClr val="accent3"/>
          </a:lnRef>
          <a:fillRef idx="3">
            <a:schemeClr val="accent3"/>
          </a:fillRef>
          <a:effectRef idx="3">
            <a:schemeClr val="accent3"/>
          </a:effectRef>
          <a:fontRef idx="minor">
            <a:schemeClr val="lt1"/>
          </a:fontRef>
        </p:style>
        <p:txBody>
          <a:bodyPr/>
          <a:lstStyle/>
          <a:p>
            <a:r>
              <a:rPr lang="sr-Cyrl-RS" dirty="0" smtClean="0"/>
              <a:t>Нешто о школи...</a:t>
            </a:r>
            <a:endParaRPr lang="en-US" dirty="0"/>
          </a:p>
        </p:txBody>
      </p:sp>
      <p:sp>
        <p:nvSpPr>
          <p:cNvPr id="3" name="Content Placeholder 2"/>
          <p:cNvSpPr>
            <a:spLocks noGrp="1"/>
          </p:cNvSpPr>
          <p:nvPr>
            <p:ph idx="1"/>
          </p:nvPr>
        </p:nvSpPr>
        <p:spPr>
          <a:xfrm>
            <a:off x="457200" y="1219200"/>
            <a:ext cx="8229600" cy="5638800"/>
          </a:xfrm>
        </p:spPr>
        <p:txBody>
          <a:bodyPr/>
          <a:lstStyle/>
          <a:p>
            <a:pPr marL="0" indent="0">
              <a:buNone/>
            </a:pPr>
            <a:r>
              <a:rPr lang="sr-Cyrl-RS" dirty="0" smtClean="0"/>
              <a:t>* </a:t>
            </a:r>
            <a:r>
              <a:rPr lang="sr-Cyrl-RS" sz="2000" dirty="0" smtClean="0"/>
              <a:t>Ми смо мала школа на југу Баната. </a:t>
            </a:r>
            <a:endParaRPr lang="sr-Cyrl-RS" sz="2000" dirty="0"/>
          </a:p>
          <a:p>
            <a:pPr marL="0" indent="0">
              <a:buNone/>
            </a:pPr>
            <a:r>
              <a:rPr lang="sr-Cyrl-RS" sz="2000" dirty="0" smtClean="0"/>
              <a:t>*Бројимо </a:t>
            </a:r>
            <a:r>
              <a:rPr lang="sr-Cyrl-RS" sz="2000" dirty="0" smtClean="0"/>
              <a:t>300 ученика, а настава се одвија на српском  и румунском језику. </a:t>
            </a:r>
          </a:p>
          <a:p>
            <a:pPr marL="0" indent="0">
              <a:buNone/>
            </a:pPr>
            <a:r>
              <a:rPr lang="sr-Cyrl-RS" sz="2000" dirty="0" smtClean="0"/>
              <a:t>*У </a:t>
            </a:r>
            <a:r>
              <a:rPr lang="sr-Cyrl-RS" sz="2000" dirty="0" smtClean="0"/>
              <a:t>оквиру наше школе имамо и издвојено одељење у Селеушу ( од 1. до 8. разреда</a:t>
            </a:r>
            <a:r>
              <a:rPr lang="sr-Cyrl-RS" sz="2000" dirty="0" smtClean="0"/>
              <a:t>).</a:t>
            </a:r>
            <a:endParaRPr lang="sr-Cyrl-RS" sz="2000" dirty="0" smtClean="0"/>
          </a:p>
          <a:p>
            <a:pPr marL="0" indent="0">
              <a:buNone/>
            </a:pPr>
            <a:r>
              <a:rPr lang="sr-Cyrl-RS" sz="2000" dirty="0" smtClean="0"/>
              <a:t>*Бавимо </a:t>
            </a:r>
            <a:r>
              <a:rPr lang="sr-Cyrl-RS" sz="2000" dirty="0" smtClean="0"/>
              <a:t>се еколошким акцијама  5 година </a:t>
            </a:r>
            <a:r>
              <a:rPr lang="sr-Cyrl-RS" sz="2000" dirty="0" smtClean="0"/>
              <a:t>уназад.                                        </a:t>
            </a:r>
            <a:endParaRPr lang="sr-Cyrl-RS" sz="2000" dirty="0" smtClean="0"/>
          </a:p>
          <a:p>
            <a:endParaRPr lang="en-US" dirty="0"/>
          </a:p>
        </p:txBody>
      </p:sp>
      <p:pic>
        <p:nvPicPr>
          <p:cNvPr id="5" name="Picture 4" descr="F:\ \ČZŠ 23-24\Пројекат ЧЗШ 2024- материјали за повер пионт\početno stanje septembar slike\пооо.jpg"/>
          <p:cNvPicPr/>
          <p:nvPr/>
        </p:nvPicPr>
        <p:blipFill>
          <a:blip r:embed="rId2" cstate="print"/>
          <a:srcRect/>
          <a:stretch>
            <a:fillRect/>
          </a:stretch>
        </p:blipFill>
        <p:spPr bwMode="auto">
          <a:xfrm>
            <a:off x="5257800" y="3657599"/>
            <a:ext cx="2590800" cy="2209801"/>
          </a:xfrm>
          <a:prstGeom prst="rect">
            <a:avLst/>
          </a:prstGeom>
          <a:noFill/>
          <a:ln w="9525">
            <a:noFill/>
            <a:miter lim="800000"/>
            <a:headEnd/>
            <a:tailEnd/>
          </a:ln>
        </p:spPr>
      </p:pic>
      <p:pic>
        <p:nvPicPr>
          <p:cNvPr id="7" name="Picture 2" descr="C:\Users\Korisnik\Desktop\ČZŠ 23-24\Пројекат ЧЗШ 2024- материјали за повер пионт\po;etno stanje slike\IMG_20240327_110203_4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3695887"/>
            <a:ext cx="2971800" cy="2171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428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51" y="304800"/>
            <a:ext cx="8915400" cy="1143000"/>
          </a:xfrm>
        </p:spPr>
        <p:style>
          <a:lnRef idx="1">
            <a:schemeClr val="accent3"/>
          </a:lnRef>
          <a:fillRef idx="3">
            <a:schemeClr val="accent3"/>
          </a:fillRef>
          <a:effectRef idx="2">
            <a:schemeClr val="accent3"/>
          </a:effectRef>
          <a:fontRef idx="minor">
            <a:schemeClr val="lt1"/>
          </a:fontRef>
        </p:style>
        <p:txBody>
          <a:bodyPr/>
          <a:lstStyle/>
          <a:p>
            <a:r>
              <a:rPr lang="sr-Cyrl-RS" b="1" dirty="0" smtClean="0">
                <a:solidFill>
                  <a:schemeClr val="tx1"/>
                </a:solidFill>
              </a:rPr>
              <a:t>Бавимо се:</a:t>
            </a:r>
            <a:endParaRPr lang="en-US" b="1" dirty="0">
              <a:solidFill>
                <a:schemeClr val="tx1"/>
              </a:solidFill>
            </a:endParaRPr>
          </a:p>
        </p:txBody>
      </p:sp>
      <p:sp>
        <p:nvSpPr>
          <p:cNvPr id="3" name="Content Placeholder 2"/>
          <p:cNvSpPr>
            <a:spLocks noGrp="1"/>
          </p:cNvSpPr>
          <p:nvPr>
            <p:ph idx="1"/>
          </p:nvPr>
        </p:nvSpPr>
        <p:spPr/>
        <p:txBody>
          <a:bodyPr>
            <a:normAutofit fontScale="85000" lnSpcReduction="20000"/>
          </a:bodyPr>
          <a:lstStyle/>
          <a:p>
            <a:r>
              <a:rPr lang="sr-Cyrl-RS" dirty="0" smtClean="0"/>
              <a:t>Сакупљамо секундарне сировине</a:t>
            </a:r>
            <a:r>
              <a:rPr lang="sr-Cyrl-RS" dirty="0" smtClean="0"/>
              <a:t>:      </a:t>
            </a:r>
            <a:endParaRPr lang="sr-Cyrl-RS" dirty="0" smtClean="0"/>
          </a:p>
          <a:p>
            <a:pPr marL="0" indent="0">
              <a:buNone/>
            </a:pPr>
            <a:r>
              <a:rPr lang="sr-Cyrl-RS" dirty="0"/>
              <a:t> </a:t>
            </a:r>
            <a:r>
              <a:rPr lang="sr-Cyrl-RS" dirty="0" smtClean="0"/>
              <a:t> </a:t>
            </a:r>
            <a:r>
              <a:rPr lang="sr-Cyrl-RS" sz="2400" dirty="0" smtClean="0"/>
              <a:t>-лименке;</a:t>
            </a:r>
          </a:p>
          <a:p>
            <a:pPr marL="0" indent="0">
              <a:buNone/>
            </a:pPr>
            <a:r>
              <a:rPr lang="sr-Cyrl-RS" sz="2400" dirty="0"/>
              <a:t> </a:t>
            </a:r>
            <a:r>
              <a:rPr lang="sr-Cyrl-RS" sz="2400" dirty="0" smtClean="0"/>
              <a:t> </a:t>
            </a:r>
            <a:r>
              <a:rPr lang="sr-Cyrl-RS" sz="2400" dirty="0" smtClean="0"/>
              <a:t>- пластичне </a:t>
            </a:r>
            <a:r>
              <a:rPr lang="sr-Cyrl-RS" sz="2400" dirty="0" smtClean="0"/>
              <a:t>флаше;</a:t>
            </a:r>
          </a:p>
          <a:p>
            <a:pPr marL="0" indent="0">
              <a:buNone/>
            </a:pPr>
            <a:r>
              <a:rPr lang="sr-Cyrl-RS" sz="2400" dirty="0"/>
              <a:t> </a:t>
            </a:r>
            <a:r>
              <a:rPr lang="sr-Cyrl-RS" sz="2400" dirty="0" smtClean="0"/>
              <a:t> - пластичне чепове;</a:t>
            </a:r>
          </a:p>
          <a:p>
            <a:pPr marL="0" indent="0">
              <a:buNone/>
            </a:pPr>
            <a:r>
              <a:rPr lang="sr-Cyrl-RS" sz="2400" dirty="0"/>
              <a:t> </a:t>
            </a:r>
            <a:r>
              <a:rPr lang="sr-Cyrl-RS" sz="2400" dirty="0" smtClean="0"/>
              <a:t> - папирну амбалажу;</a:t>
            </a:r>
          </a:p>
          <a:p>
            <a:pPr marL="0" indent="0">
              <a:buNone/>
            </a:pPr>
            <a:r>
              <a:rPr lang="sr-Cyrl-RS" sz="2400" dirty="0"/>
              <a:t> </a:t>
            </a:r>
            <a:r>
              <a:rPr lang="sr-Cyrl-RS" sz="2400" dirty="0" smtClean="0"/>
              <a:t> -  правимо употребне премете од одбаченог материјала;</a:t>
            </a:r>
          </a:p>
          <a:p>
            <a:pPr marL="0" indent="0">
              <a:buNone/>
            </a:pPr>
            <a:r>
              <a:rPr lang="sr-Cyrl-RS" sz="2400" dirty="0"/>
              <a:t> </a:t>
            </a:r>
            <a:r>
              <a:rPr lang="sr-Cyrl-RS" sz="2400" dirty="0" smtClean="0"/>
              <a:t>  - радимо вршњачко учење и обележавамо еколошке датуме;</a:t>
            </a:r>
          </a:p>
          <a:p>
            <a:pPr>
              <a:buFontTx/>
              <a:buChar char="-"/>
            </a:pPr>
            <a:r>
              <a:rPr lang="sr-Cyrl-RS" sz="2400" dirty="0" smtClean="0"/>
              <a:t>организујемо </a:t>
            </a:r>
            <a:r>
              <a:rPr lang="sr-Cyrl-RS" sz="2400" dirty="0" smtClean="0"/>
              <a:t>озелењавање школског простора и сами га </a:t>
            </a:r>
            <a:r>
              <a:rPr lang="sr-Cyrl-RS" sz="2400" dirty="0" smtClean="0"/>
              <a:t>одржавамо</a:t>
            </a:r>
            <a:r>
              <a:rPr lang="en-US" sz="2400" dirty="0" smtClean="0"/>
              <a:t>   </a:t>
            </a:r>
            <a:endParaRPr lang="sr-Cyrl-RS" sz="2400" dirty="0"/>
          </a:p>
          <a:p>
            <a:pPr marL="0" indent="0">
              <a:buNone/>
            </a:pPr>
            <a:r>
              <a:rPr lang="sr-Cyrl-RS" sz="2400" dirty="0" smtClean="0"/>
              <a:t>* Од прикупљања сировина, годишње зарадимо </a:t>
            </a:r>
          </a:p>
          <a:p>
            <a:pPr marL="0" indent="0">
              <a:buNone/>
            </a:pPr>
            <a:r>
              <a:rPr lang="sr-Cyrl-RS" sz="2400" dirty="0" smtClean="0"/>
              <a:t>22.000, 00 динара. Од тих средстава  покрећемо </a:t>
            </a:r>
          </a:p>
          <a:p>
            <a:pPr marL="0" indent="0">
              <a:buNone/>
            </a:pPr>
            <a:r>
              <a:rPr lang="sr-Cyrl-RS" sz="2400" dirty="0"/>
              <a:t>н</a:t>
            </a:r>
            <a:r>
              <a:rPr lang="sr-Cyrl-RS" sz="2400" dirty="0" smtClean="0"/>
              <a:t>ове акције, купујемо саднице, сировине за израду </a:t>
            </a:r>
          </a:p>
          <a:p>
            <a:pPr marL="0" indent="0">
              <a:buNone/>
            </a:pPr>
            <a:r>
              <a:rPr lang="sr-Cyrl-RS" sz="2400" dirty="0"/>
              <a:t>с</a:t>
            </a:r>
            <a:r>
              <a:rPr lang="sr-Cyrl-RS" sz="2400" dirty="0" smtClean="0"/>
              <a:t>апуна, крема од чуваркуће, еко пластелин,</a:t>
            </a:r>
          </a:p>
          <a:p>
            <a:pPr marL="0" indent="0">
              <a:buNone/>
            </a:pPr>
            <a:r>
              <a:rPr lang="sr-Cyrl-RS" sz="2400" dirty="0"/>
              <a:t>с</a:t>
            </a:r>
            <a:r>
              <a:rPr lang="sr-Cyrl-RS" sz="2400" dirty="0" smtClean="0"/>
              <a:t>имболичне награде за највредније ученике...</a:t>
            </a:r>
          </a:p>
          <a:p>
            <a:pPr marL="0" indent="0">
              <a:buNone/>
            </a:pPr>
            <a:endParaRPr lang="en-US" sz="2400" dirty="0"/>
          </a:p>
        </p:txBody>
      </p:sp>
      <p:pic>
        <p:nvPicPr>
          <p:cNvPr id="1026" name="Picture 2" descr="C:\Users\Korisnik\Desktop\ČZŠ 23-24\Пројекат ЧЗШ 2024- материјали за повер пионт\po;etno stanje slike\IMG-94959e372ab6f8d87db87c4e687acdbc-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7665" y="4953000"/>
            <a:ext cx="2607734" cy="16763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6707" y="1752600"/>
            <a:ext cx="2608692" cy="1447800"/>
          </a:xfrm>
          <a:prstGeom prst="rect">
            <a:avLst/>
          </a:prstGeom>
        </p:spPr>
      </p:pic>
      <p:pic>
        <p:nvPicPr>
          <p:cNvPr id="6" name="Picture 5" descr="C:\Users\Korisnik\Desktop\ČZŠ 23-24\Пројекат ЧЗШ 2024- материјали за повер пионт\po;etno stanje slike\IMG_20240422_114657_33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48124" y="2133600"/>
            <a:ext cx="1971676" cy="1066799"/>
          </a:xfrm>
          <a:prstGeom prst="rect">
            <a:avLst/>
          </a:prstGeom>
          <a:noFill/>
          <a:ln>
            <a:noFill/>
          </a:ln>
        </p:spPr>
      </p:pic>
    </p:spTree>
    <p:extLst>
      <p:ext uri="{BB962C8B-B14F-4D97-AF65-F5344CB8AC3E}">
        <p14:creationId xmlns:p14="http://schemas.microsoft.com/office/powerpoint/2010/main" val="423967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791200"/>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sr-Cyrl-RS" b="1" dirty="0" smtClean="0">
                <a:solidFill>
                  <a:schemeClr val="tx1"/>
                </a:solidFill>
              </a:rPr>
              <a:t>Сакупљање секундарних сировина</a:t>
            </a:r>
            <a:r>
              <a:rPr lang="sr-Cyrl-RS" b="1" dirty="0">
                <a:solidFill>
                  <a:schemeClr val="tx1"/>
                </a:solidFill>
              </a:rPr>
              <a:t/>
            </a:r>
            <a:br>
              <a:rPr lang="sr-Cyrl-RS" b="1" dirty="0">
                <a:solidFill>
                  <a:schemeClr val="tx1"/>
                </a:solidFill>
              </a:rPr>
            </a:br>
            <a:r>
              <a:rPr lang="sr-Cyrl-RS" sz="4000" dirty="0" smtClean="0">
                <a:solidFill>
                  <a:schemeClr val="tx1"/>
                </a:solidFill>
              </a:rPr>
              <a:t>Годишње сакупимо око 3 кесе по 60л пластичних чепова и шаљемо удружењу „Чеп за хендикеп“</a:t>
            </a:r>
            <a:br>
              <a:rPr lang="sr-Cyrl-RS" sz="4000" dirty="0" smtClean="0">
                <a:solidFill>
                  <a:schemeClr val="tx1"/>
                </a:solidFill>
              </a:rPr>
            </a:br>
            <a:r>
              <a:rPr lang="sr-Cyrl-RS" sz="4000" dirty="0" smtClean="0">
                <a:solidFill>
                  <a:schemeClr val="tx1"/>
                </a:solidFill>
              </a:rPr>
              <a:t> Кроз Књигу обавештења најављујемо акције. На пример улаз у школски диско је  5 пластичних чепова.</a:t>
            </a:r>
            <a:r>
              <a:rPr lang="sr-Cyrl-RS" sz="1600" dirty="0" smtClean="0">
                <a:solidFill>
                  <a:schemeClr val="tx1"/>
                </a:solidFill>
              </a:rPr>
              <a:t/>
            </a:r>
            <a:br>
              <a:rPr lang="sr-Cyrl-RS" sz="1600" dirty="0" smtClean="0">
                <a:solidFill>
                  <a:schemeClr val="tx1"/>
                </a:solidFill>
              </a:rPr>
            </a:br>
            <a:r>
              <a:rPr lang="sr-Cyrl-RS" sz="1600" dirty="0" smtClean="0"/>
              <a:t/>
            </a:r>
            <a:br>
              <a:rPr lang="sr-Cyrl-RS" sz="1600" dirty="0" smtClean="0"/>
            </a:br>
            <a:r>
              <a:rPr lang="sr-Cyrl-RS" dirty="0" smtClean="0"/>
              <a:t/>
            </a:r>
            <a:br>
              <a:rPr lang="sr-Cyrl-RS" dirty="0" smtClean="0"/>
            </a:br>
            <a:r>
              <a:rPr lang="sr-Cyrl-RS" dirty="0" smtClean="0"/>
              <a:t> </a:t>
            </a:r>
            <a:r>
              <a:rPr lang="sr-Cyrl-RS" sz="3600" dirty="0" smtClean="0">
                <a:solidFill>
                  <a:schemeClr val="tx1"/>
                </a:solidFill>
              </a:rPr>
              <a:t>Књига обавештења </a:t>
            </a:r>
            <a:endParaRPr lang="en-US" dirty="0"/>
          </a:p>
        </p:txBody>
      </p:sp>
      <p:pic>
        <p:nvPicPr>
          <p:cNvPr id="3" name="Picture 2" descr="F:\ \ČZŠ 23-24\Пројекат ЧЗШ 2024- материјали за повер пионт\početno stanje septembar slike\IMG_20231017_083718_706.jpg"/>
          <p:cNvPicPr/>
          <p:nvPr/>
        </p:nvPicPr>
        <p:blipFill>
          <a:blip r:embed="rId2" cstate="print"/>
          <a:srcRect/>
          <a:stretch>
            <a:fillRect/>
          </a:stretch>
        </p:blipFill>
        <p:spPr bwMode="auto">
          <a:xfrm>
            <a:off x="838200" y="4868562"/>
            <a:ext cx="1600200" cy="1524000"/>
          </a:xfrm>
          <a:prstGeom prst="rect">
            <a:avLst/>
          </a:prstGeom>
          <a:noFill/>
          <a:ln w="9525">
            <a:noFill/>
            <a:miter lim="800000"/>
            <a:headEnd/>
            <a:tailEnd/>
          </a:ln>
        </p:spPr>
      </p:pic>
      <p:pic>
        <p:nvPicPr>
          <p:cNvPr id="4" name="Picture 2" descr="C:\(D)\Downloads\1 humanitar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4868562"/>
            <a:ext cx="1912261"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676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pPr algn="l"/>
            <a:r>
              <a:rPr lang="sr-Cyrl-RS" dirty="0" smtClean="0"/>
              <a:t/>
            </a:r>
            <a:br>
              <a:rPr lang="sr-Cyrl-RS" dirty="0" smtClean="0"/>
            </a:br>
            <a:r>
              <a:rPr lang="sr-Cyrl-RS" dirty="0" smtClean="0"/>
              <a:t/>
            </a:r>
            <a:br>
              <a:rPr lang="sr-Cyrl-RS" dirty="0" smtClean="0"/>
            </a:br>
            <a:r>
              <a:rPr lang="sr-Cyrl-RS" dirty="0" smtClean="0"/>
              <a:t/>
            </a:r>
            <a:br>
              <a:rPr lang="sr-Cyrl-RS" dirty="0" smtClean="0"/>
            </a:br>
            <a:r>
              <a:rPr lang="sr-Cyrl-RS" dirty="0"/>
              <a:t/>
            </a:r>
            <a:br>
              <a:rPr lang="sr-Cyrl-RS" dirty="0"/>
            </a:br>
            <a:r>
              <a:rPr lang="sr-Cyrl-RS" dirty="0" smtClean="0"/>
              <a:t>Током целе године уређујемо...</a:t>
            </a:r>
            <a:br>
              <a:rPr lang="sr-Cyrl-RS" dirty="0" smtClean="0"/>
            </a:br>
            <a:r>
              <a:rPr lang="sr-Cyrl-RS" dirty="0"/>
              <a:t/>
            </a:r>
            <a:br>
              <a:rPr lang="sr-Cyrl-RS" dirty="0"/>
            </a:br>
            <a:r>
              <a:rPr lang="sr-Cyrl-RS" dirty="0"/>
              <a:t/>
            </a:r>
            <a:br>
              <a:rPr lang="sr-Cyrl-RS" dirty="0"/>
            </a:br>
            <a:r>
              <a:rPr lang="sr-Cyrl-RS" sz="2800" dirty="0" smtClean="0"/>
              <a:t>Садња јесењих ружа</a:t>
            </a:r>
            <a:r>
              <a:rPr lang="sr-Cyrl-RS" sz="2200" dirty="0" smtClean="0"/>
              <a:t>  </a:t>
            </a:r>
            <a:br>
              <a:rPr lang="sr-Cyrl-RS" sz="2200" dirty="0" smtClean="0"/>
            </a:br>
            <a:r>
              <a:rPr lang="sr-Cyrl-RS" sz="3100" dirty="0" smtClean="0"/>
              <a:t>-новебар 2023.год. .</a:t>
            </a:r>
            <a:br>
              <a:rPr lang="sr-Cyrl-RS" sz="3100" dirty="0" smtClean="0"/>
            </a:br>
            <a:r>
              <a:rPr lang="sr-Cyrl-RS" sz="3100" dirty="0" smtClean="0"/>
              <a:t/>
            </a:r>
            <a:br>
              <a:rPr lang="sr-Cyrl-RS" sz="3100" dirty="0" smtClean="0"/>
            </a:br>
            <a:r>
              <a:rPr lang="sr-Cyrl-RS" sz="3100" dirty="0" smtClean="0"/>
              <a:t>Садња трешње и вишње</a:t>
            </a:r>
            <a:endParaRPr lang="en-US" sz="3100" dirty="0"/>
          </a:p>
        </p:txBody>
      </p:sp>
      <p:pic>
        <p:nvPicPr>
          <p:cNvPr id="5122" name="Picture 2" descr="C:\Users\Korisnik\Desktop\ČZŠ 23-24\Пројекат ЧЗШ 2024- материјали за повер пионт\po;etno stanje slike\IMG-999c3029afbc7ea2c43dc0a16f6bbd6d-V.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51244" y="838200"/>
            <a:ext cx="3474509" cy="22098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Korisnik\Desktop\ČZŠ 23-24\Пројекат ЧЗШ 2024- материјали за повер пионт\po;etno stanje slike\IMG-923a0adee91d5746ec765e68356eac1a-V.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621" y="3733800"/>
            <a:ext cx="3812359" cy="290462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Korisnik\Desktop\ČZŠ 23-24\Пројекат ЧЗШ 2024- материјали за повер пионт\po;etno stanje slike\IMG-c800ed39d2361c836346aa9d020d3ca1-V.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1" y="1066800"/>
            <a:ext cx="3820380" cy="241935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3733800"/>
            <a:ext cx="4041775"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79415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sr-Cyrl-RS" dirty="0" smtClean="0"/>
              <a:t>Озелењавање, уређење, чишћење</a:t>
            </a:r>
            <a:endParaRPr lang="en-US"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828800"/>
            <a:ext cx="8001000" cy="16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C:\Users\Korisnik\Desktop\ČZŠ 23-24\Пројекат ЧЗШ 2024- материјали за повер пионт\po;etno stanje slike\IMG-c8194becb52b940166eabf9d411e7207-V.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3352800"/>
            <a:ext cx="3505200" cy="2057400"/>
          </a:xfrm>
          <a:prstGeom prst="rect">
            <a:avLst/>
          </a:prstGeom>
          <a:noFill/>
          <a:ln>
            <a:noFill/>
          </a:ln>
        </p:spPr>
      </p:pic>
      <p:pic>
        <p:nvPicPr>
          <p:cNvPr id="7" name="Picture 6" descr="C:\Users\Korisnik\AppData\Local\Temp\326f7c56-14c0-49d3-846a-dc94fc340520_Adriajnine slike sadnja drve'a 3.zip.520\IMG-78e42a399edeb524e25aca40e501723b-V.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5800" y="3352800"/>
            <a:ext cx="3962400" cy="2000250"/>
          </a:xfrm>
          <a:prstGeom prst="rect">
            <a:avLst/>
          </a:prstGeom>
          <a:noFill/>
          <a:ln>
            <a:noFill/>
          </a:ln>
        </p:spPr>
      </p:pic>
      <p:pic>
        <p:nvPicPr>
          <p:cNvPr id="614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505" y="5943600"/>
            <a:ext cx="9140825" cy="52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04443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sr-Cyrl-RS" dirty="0" smtClean="0"/>
              <a:t>Скупљање папира</a:t>
            </a:r>
            <a:endParaRPr lang="en-US"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25642" y="1447800"/>
            <a:ext cx="8229600" cy="195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620" y="3276600"/>
            <a:ext cx="2895599" cy="2142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92642" y="3399770"/>
            <a:ext cx="2895600" cy="4039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8046" y="3617812"/>
            <a:ext cx="2577353" cy="180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09601" y="5419468"/>
            <a:ext cx="4648200" cy="1200329"/>
          </a:xfrm>
          <a:prstGeom prst="rect">
            <a:avLst/>
          </a:prstGeom>
        </p:spPr>
        <p:txBody>
          <a:bodyPr wrap="square">
            <a:spAutoFit/>
          </a:bodyPr>
          <a:lstStyle/>
          <a:p>
            <a:r>
              <a:rPr lang="ru-RU" dirty="0"/>
              <a:t>Води се евиденција о дистрибуцији секундарних сировина и улагању новца за уређење и озелењавање простора испред и иза школе.</a:t>
            </a:r>
          </a:p>
        </p:txBody>
      </p:sp>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1" y="5638800"/>
            <a:ext cx="1731963" cy="98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9624" y="5638801"/>
            <a:ext cx="1755775" cy="98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3641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sr-Cyrl-RS" sz="1800" dirty="0" smtClean="0"/>
              <a:t>Еко вашар 26. јануар 2024. год</a:t>
            </a:r>
            <a:r>
              <a:rPr lang="sr-Cyrl-RS" dirty="0" smtClean="0"/>
              <a:t>.</a:t>
            </a:r>
            <a:endParaRPr lang="en-US" dirty="0"/>
          </a:p>
        </p:txBody>
      </p:sp>
      <p:sp>
        <p:nvSpPr>
          <p:cNvPr id="3" name="Content Placeholder 2"/>
          <p:cNvSpPr>
            <a:spLocks noGrp="1"/>
          </p:cNvSpPr>
          <p:nvPr>
            <p:ph idx="1"/>
          </p:nvPr>
        </p:nvSpPr>
        <p:spPr>
          <a:xfrm>
            <a:off x="304800" y="990600"/>
            <a:ext cx="8229600" cy="5638800"/>
          </a:xfrm>
        </p:spPr>
        <p:txBody>
          <a:bodyPr>
            <a:normAutofit fontScale="55000" lnSpcReduction="20000"/>
          </a:bodyPr>
          <a:lstStyle/>
          <a:p>
            <a:r>
              <a:rPr lang="ru-RU" sz="2200" b="1" dirty="0"/>
              <a:t>Пројекат „Еко вашар и још по нешто“  2023/24. год</a:t>
            </a:r>
            <a:r>
              <a:rPr lang="ru-RU" sz="2200" dirty="0"/>
              <a:t>. </a:t>
            </a:r>
          </a:p>
          <a:p>
            <a:r>
              <a:rPr lang="ru-RU" sz="2500" dirty="0"/>
              <a:t>	Пројекат „Еко вашар и још по нешто“ је једна од активности у пројекту „За чистије и зеленије школе Војводине“, у којем је наша школа од 2019/20. године. </a:t>
            </a:r>
          </a:p>
          <a:p>
            <a:r>
              <a:rPr lang="ru-RU" sz="2500" dirty="0"/>
              <a:t>          Циљ активности је развој предузетничког духа код ученика у еколошким акцијама. </a:t>
            </a:r>
          </a:p>
          <a:p>
            <a:pPr marL="0" marR="0">
              <a:lnSpc>
                <a:spcPct val="115000"/>
              </a:lnSpc>
              <a:spcBef>
                <a:spcPts val="0"/>
              </a:spcBef>
              <a:spcAft>
                <a:spcPts val="1000"/>
              </a:spcAft>
            </a:pPr>
            <a:r>
              <a:rPr lang="sr-Cyrl-RS" sz="2500" dirty="0">
                <a:ea typeface="Calibri"/>
                <a:cs typeface="Times New Roman"/>
              </a:rPr>
              <a:t>Радионице су почеле да се одржавају почетком децембра месеца 2023. године,  израдом еколошких сапуна на часовима  Домаћинства, а наставиле су се на часовима редовне наставе, слободних активности ( Цртање сликање и вајање ), на састанцима УП- а школе,  у кућама,  све до његове завршне активности 26. јануара 2024. године. </a:t>
            </a:r>
            <a:endParaRPr lang="en-US" sz="2500" dirty="0">
              <a:ea typeface="Calibri"/>
              <a:cs typeface="Times New Roman"/>
            </a:endParaRPr>
          </a:p>
          <a:p>
            <a:pPr marL="0" marR="0">
              <a:lnSpc>
                <a:spcPct val="115000"/>
              </a:lnSpc>
              <a:spcBef>
                <a:spcPts val="0"/>
              </a:spcBef>
              <a:spcAft>
                <a:spcPts val="1000"/>
              </a:spcAft>
            </a:pPr>
            <a:r>
              <a:rPr lang="sr-Cyrl-RS" sz="2500" dirty="0">
                <a:ea typeface="Calibri"/>
                <a:cs typeface="Times New Roman"/>
              </a:rPr>
              <a:t>         У пројекту су учествују ученици млађих и старијих разреда, њихове одељенске старешине и остали запослени. Носилац пројекта је Ученички парламент школе. </a:t>
            </a:r>
            <a:endParaRPr lang="en-US" sz="2500" dirty="0">
              <a:ea typeface="Calibri"/>
              <a:cs typeface="Times New Roman"/>
            </a:endParaRPr>
          </a:p>
          <a:p>
            <a:r>
              <a:rPr lang="ru-RU" sz="2500" dirty="0"/>
              <a:t>Централна активност одржала се у холу школе, 26. јануара 2024. године, када је одржан продајни вашар и едукација за ученике млађих разреда о  начину израде домаћег сапуна, домаћих крема, чипса од јабуке... Био је то вид вршњачког  учења где су ученици старијих разреда презентовали свој рад. </a:t>
            </a:r>
          </a:p>
          <a:p>
            <a:r>
              <a:rPr lang="ru-RU" sz="2500" dirty="0"/>
              <a:t>          Приликом продаје еколошких рукотворина, сакупили смо преко 58,920,00 динара.  О потрошњи новца, као и до сада одлучује УП школе. Једна од идеја о којој ће се разматрати је да се  </a:t>
            </a:r>
          </a:p>
          <a:p>
            <a:r>
              <a:rPr lang="ru-RU" sz="2500" dirty="0"/>
              <a:t>новац уплати искористи  за покретање нових акција- уређење школског простора. На тај начин омогућено је демократско одлучивање  о потрошњи средстава- што развија компетенцију за демократско одлучивање. </a:t>
            </a:r>
          </a:p>
          <a:p>
            <a:r>
              <a:rPr lang="ru-RU" sz="2500" dirty="0"/>
              <a:t> </a:t>
            </a:r>
          </a:p>
          <a:p>
            <a:endParaRPr lang="ru-RU" sz="2500" dirty="0"/>
          </a:p>
          <a:p>
            <a:r>
              <a:rPr lang="ru-RU" sz="2500" dirty="0"/>
              <a:t>Ауотор пројекта: Тања Балмазовић           </a:t>
            </a:r>
          </a:p>
          <a:p>
            <a:r>
              <a:rPr lang="ru-RU" sz="2500" dirty="0"/>
              <a:t>Коаутори пројекта: Адријана Филеп Олар,    </a:t>
            </a:r>
          </a:p>
          <a:p>
            <a:r>
              <a:rPr lang="ru-RU" sz="2500" dirty="0"/>
              <a:t>Данијела Милачић, Стефан Котрла, Стефан Јон</a:t>
            </a:r>
          </a:p>
          <a:p>
            <a:r>
              <a:rPr lang="ru-RU" sz="2500" dirty="0"/>
              <a:t>                                                               Партнери у пројекту : родитељи ученика,  ЕТШ“Доситеј Обрадовић“ Алибунар, колектив ОШ“Братство и јединство“ Алибунар.</a:t>
            </a:r>
          </a:p>
          <a:p>
            <a:endParaRPr lang="en-US" sz="2500" dirty="0"/>
          </a:p>
        </p:txBody>
      </p:sp>
    </p:spTree>
    <p:extLst>
      <p:ext uri="{BB962C8B-B14F-4D97-AF65-F5344CB8AC3E}">
        <p14:creationId xmlns:p14="http://schemas.microsoft.com/office/powerpoint/2010/main" val="40655277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229600" cy="1905000"/>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pPr algn="l"/>
            <a:r>
              <a:rPr lang="sr-Cyrl-RS" sz="4000" dirty="0" smtClean="0"/>
              <a:t>Фотографије са  еко активностима за еко вашар  израда накита од </a:t>
            </a:r>
            <a:r>
              <a:rPr lang="sr-Cyrl-RS" sz="4000" dirty="0" smtClean="0"/>
              <a:t>еко глинамола, израда гумица за косу, колачића... </a:t>
            </a:r>
            <a:r>
              <a:rPr lang="sr-Cyrl-RS" sz="1800" dirty="0" smtClean="0"/>
              <a:t/>
            </a:r>
            <a:br>
              <a:rPr lang="sr-Cyrl-RS" sz="1800" dirty="0" smtClean="0"/>
            </a:br>
            <a:endParaRPr lang="en-US" sz="1800" dirty="0"/>
          </a:p>
        </p:txBody>
      </p:sp>
      <p:pic>
        <p:nvPicPr>
          <p:cNvPr id="4" name="Content Placeholder 3" descr="C:\Users\Korisnik\Pictures\IMG-d97643260f1b7ad3215e5bf7a228c24b-V.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386263"/>
            <a:ext cx="2221831" cy="1752600"/>
          </a:xfrm>
          <a:prstGeom prst="rect">
            <a:avLst/>
          </a:prstGeom>
          <a:noFill/>
          <a:ln>
            <a:noFill/>
          </a:ln>
        </p:spPr>
      </p:pic>
      <p:pic>
        <p:nvPicPr>
          <p:cNvPr id="5" name="Picture 4" descr="C:\Users\Korisnik\Pictures\IMG-63d797c9fcb92a738a391f5cbdd228e0-V.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1799" y="2180823"/>
            <a:ext cx="2738846" cy="2003434"/>
          </a:xfrm>
          <a:prstGeom prst="rect">
            <a:avLst/>
          </a:prstGeom>
          <a:noFill/>
          <a:ln>
            <a:noFill/>
          </a:ln>
        </p:spPr>
      </p:pic>
      <p:pic>
        <p:nvPicPr>
          <p:cNvPr id="6" name="Picture 5" descr="C:\Users\Korisnik\Pictures\IMG-a20f2b8a38ce58e2f01d8dc93b245853-V.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62254" y="2150008"/>
            <a:ext cx="2348345" cy="1828800"/>
          </a:xfrm>
          <a:prstGeom prst="rect">
            <a:avLst/>
          </a:prstGeom>
          <a:noFill/>
          <a:ln>
            <a:noFill/>
          </a:ln>
        </p:spPr>
      </p:pic>
      <p:pic>
        <p:nvPicPr>
          <p:cNvPr id="7" name="Picture 6" descr="C:\Users\Korisnik\Pictures\IMG_20240119_103713_986.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2347" y="4375849"/>
            <a:ext cx="2667000" cy="2344420"/>
          </a:xfrm>
          <a:prstGeom prst="rect">
            <a:avLst/>
          </a:prstGeom>
          <a:noFill/>
          <a:ln>
            <a:noFill/>
          </a:ln>
        </p:spPr>
      </p:pic>
      <p:pic>
        <p:nvPicPr>
          <p:cNvPr id="8" name="Picture 7" descr="C:\Users\Korisnik\Downloads\IMG_20240122_132553_772.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10645" y="4348140"/>
            <a:ext cx="3052355" cy="2287136"/>
          </a:xfrm>
          <a:prstGeom prst="rect">
            <a:avLst/>
          </a:prstGeom>
          <a:noFill/>
          <a:ln>
            <a:noFill/>
          </a:ln>
        </p:spPr>
      </p:pic>
      <p:sp>
        <p:nvSpPr>
          <p:cNvPr id="3" name="Rectangle 2"/>
          <p:cNvSpPr/>
          <p:nvPr/>
        </p:nvSpPr>
        <p:spPr>
          <a:xfrm rot="10800000" flipH="1" flipV="1">
            <a:off x="6319070" y="3999590"/>
            <a:ext cx="3609640" cy="369332"/>
          </a:xfrm>
          <a:prstGeom prst="rect">
            <a:avLst/>
          </a:prstGeom>
        </p:spPr>
        <p:txBody>
          <a:bodyPr wrap="square">
            <a:spAutoFit/>
          </a:bodyPr>
          <a:lstStyle/>
          <a:p>
            <a:r>
              <a:rPr lang="sr-Cyrl-RS" dirty="0">
                <a:ea typeface="Calibri"/>
                <a:cs typeface="Times New Roman"/>
              </a:rPr>
              <a:t>Дечаци шију гумице </a:t>
            </a:r>
            <a:endParaRPr lang="en-US" dirty="0"/>
          </a:p>
        </p:txBody>
      </p:sp>
      <p:sp>
        <p:nvSpPr>
          <p:cNvPr id="9" name="Rectangle 8"/>
          <p:cNvSpPr/>
          <p:nvPr/>
        </p:nvSpPr>
        <p:spPr>
          <a:xfrm rot="10800000" flipV="1">
            <a:off x="2971799" y="5848900"/>
            <a:ext cx="2434045" cy="838948"/>
          </a:xfrm>
          <a:prstGeom prst="rect">
            <a:avLst/>
          </a:prstGeom>
        </p:spPr>
        <p:txBody>
          <a:bodyPr wrap="square">
            <a:spAutoFit/>
          </a:bodyPr>
          <a:lstStyle/>
          <a:p>
            <a:pPr>
              <a:lnSpc>
                <a:spcPct val="115000"/>
              </a:lnSpc>
              <a:spcAft>
                <a:spcPts val="1000"/>
              </a:spcAft>
            </a:pPr>
            <a:endParaRPr lang="sr-Cyrl-RS" dirty="0" smtClean="0">
              <a:ea typeface="Calibri"/>
              <a:cs typeface="Times New Roman"/>
            </a:endParaRPr>
          </a:p>
          <a:p>
            <a:pPr>
              <a:lnSpc>
                <a:spcPct val="115000"/>
              </a:lnSpc>
              <a:spcAft>
                <a:spcPts val="1000"/>
              </a:spcAft>
            </a:pPr>
            <a:r>
              <a:rPr lang="sr-Cyrl-RS" dirty="0" smtClean="0">
                <a:ea typeface="Calibri"/>
                <a:cs typeface="Times New Roman"/>
              </a:rPr>
              <a:t>Израда </a:t>
            </a:r>
            <a:r>
              <a:rPr lang="sr-Cyrl-RS" dirty="0">
                <a:ea typeface="Calibri"/>
                <a:cs typeface="Times New Roman"/>
              </a:rPr>
              <a:t>еко накита </a:t>
            </a:r>
            <a:endParaRPr lang="en-US" dirty="0">
              <a:ea typeface="Calibri"/>
              <a:cs typeface="Times New Roman"/>
            </a:endParaRPr>
          </a:p>
        </p:txBody>
      </p:sp>
      <p:sp>
        <p:nvSpPr>
          <p:cNvPr id="10" name="Rectangle 9"/>
          <p:cNvSpPr/>
          <p:nvPr/>
        </p:nvSpPr>
        <p:spPr>
          <a:xfrm>
            <a:off x="361506" y="1975381"/>
            <a:ext cx="2208682" cy="410882"/>
          </a:xfrm>
          <a:prstGeom prst="rect">
            <a:avLst/>
          </a:prstGeom>
        </p:spPr>
        <p:txBody>
          <a:bodyPr wrap="none">
            <a:spAutoFit/>
          </a:bodyPr>
          <a:lstStyle/>
          <a:p>
            <a:pPr>
              <a:lnSpc>
                <a:spcPct val="115000"/>
              </a:lnSpc>
              <a:spcAft>
                <a:spcPts val="1000"/>
              </a:spcAft>
            </a:pPr>
            <a:r>
              <a:rPr lang="sr-Cyrl-RS" dirty="0">
                <a:ea typeface="Calibri"/>
                <a:cs typeface="Times New Roman"/>
              </a:rPr>
              <a:t>Тимски рад код куће</a:t>
            </a:r>
            <a:endParaRPr lang="en-US" dirty="0">
              <a:ea typeface="Calibri"/>
              <a:cs typeface="Times New Roman"/>
            </a:endParaRPr>
          </a:p>
        </p:txBody>
      </p:sp>
      <p:pic>
        <p:nvPicPr>
          <p:cNvPr id="12" name="Picture 11" descr="C:\Users\Korisnik\Desktop\ČZŠ 23-24\Пројекат ЧЗШ 2024- материјали за повер пионт\po;etno stanje slike\IMG_20240115_163739_583 (1).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71800" y="4367303"/>
            <a:ext cx="2626722" cy="1965633"/>
          </a:xfrm>
          <a:prstGeom prst="rect">
            <a:avLst/>
          </a:prstGeom>
          <a:noFill/>
          <a:ln>
            <a:noFill/>
          </a:ln>
        </p:spPr>
      </p:pic>
    </p:spTree>
    <p:extLst>
      <p:ext uri="{BB962C8B-B14F-4D97-AF65-F5344CB8AC3E}">
        <p14:creationId xmlns:p14="http://schemas.microsoft.com/office/powerpoint/2010/main" val="5073075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342</TotalTime>
  <Words>472</Words>
  <Application>Microsoft Office PowerPoint</Application>
  <PresentationFormat>On-screen Show (4:3)</PresentationFormat>
  <Paragraphs>73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ОШ“Братство и јединство“  Алибунар</vt:lpstr>
      <vt:lpstr>Нешто о школи...</vt:lpstr>
      <vt:lpstr>Бавимо се:</vt:lpstr>
      <vt:lpstr>Сакупљање секундарних сировина Годишње сакупимо око 3 кесе по 60л пластичних чепова и шаљемо удружењу „Чеп за хендикеп“  Кроз Књигу обавештења најављујемо акције. На пример улаз у школски диско је  5 пластичних чепова.    Књига обавештења </vt:lpstr>
      <vt:lpstr>    Током целе године уређујемо...   Садња јесењих ружа   -новебар 2023.год. .  Садња трешње и вишње</vt:lpstr>
      <vt:lpstr>Озелењавање, уређење, чишћење</vt:lpstr>
      <vt:lpstr>Скупљање папира</vt:lpstr>
      <vt:lpstr>Еко вашар 26. јануар 2024. год.</vt:lpstr>
      <vt:lpstr>Фотографије са  еко активностима за еко вашар  израда накита од еко глинамола, израда гумица за косу, колачића...  </vt:lpstr>
      <vt:lpstr>Изгед плаката</vt:lpstr>
      <vt:lpstr>Израда еко сапуна за еко вашар</vt:lpstr>
      <vt:lpstr>Еко вашар-26.јануар 2024.год.</vt:lpstr>
      <vt:lpstr>Озелењавање школсог дворишта-припремни радови у фебруару 2024. године</vt:lpstr>
      <vt:lpstr>Озелењавање простора (на нивоу учионице, школског или дворишног простора)</vt:lpstr>
      <vt:lpstr>ЗЕЛЕНИ ЗИД – 10.мај 2024.год.</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ОШ“Братство и јединство“  Алибунар</dc:title>
  <dc:creator>Korisnik</dc:creator>
  <cp:lastModifiedBy>Korisnik</cp:lastModifiedBy>
  <cp:revision>26</cp:revision>
  <dcterms:created xsi:type="dcterms:W3CDTF">2006-08-16T00:00:00Z</dcterms:created>
  <dcterms:modified xsi:type="dcterms:W3CDTF">2024-05-14T09:33:18Z</dcterms:modified>
</cp:coreProperties>
</file>