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sldIdLst>
    <p:sldId id="256" r:id="rId2"/>
    <p:sldId id="430" r:id="rId3"/>
    <p:sldId id="431" r:id="rId4"/>
    <p:sldId id="432" r:id="rId5"/>
    <p:sldId id="449" r:id="rId6"/>
    <p:sldId id="433" r:id="rId7"/>
    <p:sldId id="434" r:id="rId8"/>
    <p:sldId id="435" r:id="rId9"/>
    <p:sldId id="436" r:id="rId10"/>
    <p:sldId id="437" r:id="rId11"/>
    <p:sldId id="438" r:id="rId12"/>
    <p:sldId id="439" r:id="rId13"/>
    <p:sldId id="440" r:id="rId14"/>
    <p:sldId id="441" r:id="rId15"/>
    <p:sldId id="448" r:id="rId16"/>
    <p:sldId id="447" r:id="rId17"/>
    <p:sldId id="450" r:id="rId18"/>
    <p:sldId id="442" r:id="rId19"/>
    <p:sldId id="444" r:id="rId20"/>
    <p:sldId id="445" r:id="rId21"/>
    <p:sldId id="446" r:id="rId22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03" autoAdjust="0"/>
    <p:restoredTop sz="82664" autoAdjust="0"/>
  </p:normalViewPr>
  <p:slideViewPr>
    <p:cSldViewPr>
      <p:cViewPr varScale="1">
        <p:scale>
          <a:sx n="60" d="100"/>
          <a:sy n="60" d="100"/>
        </p:scale>
        <p:origin x="5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7329C-28A1-4CC2-9E71-A339D094D106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80A5D-711E-4B73-B07A-A7FECCD00E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70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80A5D-711E-4B73-B07A-A7FECCD00E9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446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80A5D-711E-4B73-B07A-A7FECCD00E9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6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80A5D-711E-4B73-B07A-A7FECCD00E9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8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80A5D-711E-4B73-B07A-A7FECCD00E9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67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80A5D-711E-4B73-B07A-A7FECCD00E9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4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ADEB7C-F659-4DB4-B908-98C608B56BE6}" type="datetime1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26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DE116E-35DF-4BA3-9081-AE020F9BB16A}" type="datetime1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7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048713-7FC1-4707-9C74-BB45AF1885FC}" type="datetime1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4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58347"/>
            <a:ext cx="91440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Oval 6"/>
          <p:cNvSpPr>
            <a:spLocks noChangeAspect="1"/>
          </p:cNvSpPr>
          <p:nvPr userDrawn="1"/>
        </p:nvSpPr>
        <p:spPr>
          <a:xfrm>
            <a:off x="179512" y="6515473"/>
            <a:ext cx="288787" cy="27066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" rIns="9144" rtlCol="0" anchor="ctr"/>
          <a:lstStyle/>
          <a:p>
            <a:pPr algn="ctr"/>
            <a:fld id="{A68101C2-11DA-438B-86B7-DDD0C3DD835E}" type="slidenum">
              <a:rPr lang="en-US" sz="1050" smtClean="0"/>
              <a:pPr algn="ctr"/>
              <a:t>‹#›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63532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4F8DDC-7A27-44C5-B6C2-DC12DACFC98B}" type="datetime1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37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F30018-EE6F-4F1F-B758-224F5C6FBB6F}" type="datetime1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8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B4865E-FC60-434B-81FF-1B2BC10EFB1A}" type="datetime1">
              <a:rPr lang="en-US" smtClean="0"/>
              <a:t>5/17/2023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7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765AB8-861C-45B2-92F8-DE94CDA96B86}" type="datetime1">
              <a:rPr lang="en-US" smtClean="0"/>
              <a:t>5/17/2023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30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67B06-2036-4EA6-8D38-D21ED579C9B5}" type="datetime1">
              <a:rPr lang="en-US" smtClean="0"/>
              <a:t>5/17/2023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9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A925BA-D9AE-46BB-B7D5-BD2BB4223762}" type="datetime1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4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E5813C-5765-467D-9E98-DFAB8F19674D}" type="datetime1">
              <a:rPr lang="en-US" smtClean="0"/>
              <a:t>5/17/2023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AB6AA9BF-4FF2-44FE-9660-C64DE0D0B9E4}" type="datetime1">
              <a:rPr lang="en-US" smtClean="0"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sr-Cyrl-RS" smtClean="0"/>
              <a:t>страница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3C041C43-96BA-4EC2-A136-2695175F6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alibunar.edu.r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627784" y="647051"/>
            <a:ext cx="45365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Calibri" pitchFamily="34" charset="0"/>
              </a:rPr>
              <a:t>РЕПУБЛИКА СРБИЈА</a:t>
            </a:r>
          </a:p>
          <a:p>
            <a:r>
              <a:rPr lang="ru-RU" sz="1000" dirty="0">
                <a:solidFill>
                  <a:schemeClr val="bg1"/>
                </a:solidFill>
                <a:latin typeface="Calibri" pitchFamily="34" charset="0"/>
              </a:rPr>
              <a:t>АУТОНОМНА ПОКРАЈИНА ВОЈВОДИНА </a:t>
            </a:r>
          </a:p>
          <a:p>
            <a:r>
              <a:rPr lang="sr-Cyrl-RS" sz="1200" b="1" dirty="0" smtClean="0">
                <a:solidFill>
                  <a:schemeClr val="bg1"/>
                </a:solidFill>
                <a:latin typeface="Calibri" pitchFamily="34" charset="0"/>
              </a:rPr>
              <a:t>ПОКРАЈИНСКИ СЕКРЕТАРИЈАТ ЗА</a:t>
            </a:r>
            <a:r>
              <a:rPr lang="sr-Latn-RS" sz="12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sr-Cyrl-RS" sz="12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sr-Cyrl-RS" sz="1200" b="1" dirty="0" smtClean="0">
                <a:solidFill>
                  <a:schemeClr val="bg1"/>
                </a:solidFill>
                <a:latin typeface="Calibri" pitchFamily="34" charset="0"/>
              </a:rPr>
              <a:t>УРБАНИЗАМ И ЗАШТИТУ ЖИВОТНЕ СРЕДИНЕ</a:t>
            </a:r>
            <a:endParaRPr lang="ru-RU" sz="1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70892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/>
              <a:t>Извештај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625" y="5013176"/>
            <a:ext cx="846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chemeClr val="bg1"/>
                </a:solidFill>
              </a:rPr>
              <a:t>Назив васпитно  образовне установ</a:t>
            </a:r>
            <a:r>
              <a:rPr lang="en-US" sz="2000" b="1" dirty="0" smtClean="0">
                <a:solidFill>
                  <a:schemeClr val="bg1"/>
                </a:solidFill>
              </a:rPr>
              <a:t>e</a:t>
            </a:r>
            <a:r>
              <a:rPr lang="sr-Cyrl-RS" sz="2000" b="1" dirty="0" smtClean="0">
                <a:solidFill>
                  <a:schemeClr val="bg1"/>
                </a:solidFill>
              </a:rPr>
              <a:t>: ОШ“Братство и јединство“</a:t>
            </a:r>
          </a:p>
          <a:p>
            <a:r>
              <a:rPr lang="sr-Cyrl-RS" sz="2000" b="1" dirty="0">
                <a:solidFill>
                  <a:schemeClr val="bg1"/>
                </a:solidFill>
              </a:rPr>
              <a:t> </a:t>
            </a:r>
            <a:r>
              <a:rPr lang="sr-Cyrl-RS" sz="2000" b="1" dirty="0" smtClean="0">
                <a:solidFill>
                  <a:schemeClr val="bg1"/>
                </a:solidFill>
              </a:rPr>
              <a:t>                                                                                          Алибунар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ruzica.milosevic\Desktop\2 грба за меморандум линијс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88640"/>
            <a:ext cx="223657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PODACI\ZA CISTIJE I ZELENIJE SKOLE\ZA STAMPARIJU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6988"/>
            <a:ext cx="2232248" cy="152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ru-RU" sz="2400" dirty="0">
                <a:solidFill>
                  <a:srgbClr val="00B050"/>
                </a:solidFill>
              </a:rPr>
              <a:t>Уређење простора (на нивоу учионице, школског или дворишног </a:t>
            </a:r>
            <a:r>
              <a:rPr lang="ru-RU" sz="2400" dirty="0" smtClean="0">
                <a:solidFill>
                  <a:srgbClr val="00B050"/>
                </a:solidFill>
              </a:rPr>
              <a:t>простора) </a:t>
            </a:r>
            <a:endParaRPr lang="sr-Latn-RS" sz="24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93" y="1600200"/>
            <a:ext cx="9527567" cy="4853136"/>
          </a:xfrm>
        </p:spPr>
        <p:txBody>
          <a:bodyPr/>
          <a:lstStyle/>
          <a:p>
            <a:pPr marL="0" indent="0">
              <a:buNone/>
            </a:pPr>
            <a:r>
              <a:rPr lang="sr-Cyrl-RS" sz="1400" dirty="0" smtClean="0"/>
              <a:t>Двориште школе је озелењено новим садницама</a:t>
            </a:r>
            <a:r>
              <a:rPr lang="sr-Latn-RS" sz="1400" dirty="0" smtClean="0"/>
              <a:t>, </a:t>
            </a:r>
            <a:r>
              <a:rPr lang="sr-Cyrl-RS" sz="1400" dirty="0" smtClean="0"/>
              <a:t>а старе саднице се негују</a:t>
            </a:r>
            <a:r>
              <a:rPr lang="sr-Latn-RS" sz="1400" dirty="0" smtClean="0"/>
              <a:t>.</a:t>
            </a:r>
            <a:r>
              <a:rPr lang="sr-Cyrl-RS" sz="1400" dirty="0" smtClean="0"/>
              <a:t> Сви пелцери су </a:t>
            </a:r>
          </a:p>
          <a:p>
            <a:pPr marL="0" indent="0">
              <a:buNone/>
            </a:pPr>
            <a:r>
              <a:rPr lang="sr-Cyrl-RS" sz="1400" dirty="0" smtClean="0"/>
              <a:t>се примили и значајно доприносе естетици унутрашњег и сполјашњег простора. </a:t>
            </a:r>
            <a:endParaRPr lang="sr-Latn-RS" sz="1400" dirty="0" smtClean="0"/>
          </a:p>
          <a:p>
            <a:pPr marL="0" indent="0">
              <a:buNone/>
            </a:pPr>
            <a:r>
              <a:rPr lang="sr-Cyrl-RS" sz="1400" dirty="0" smtClean="0"/>
              <a:t>ПАСАРЕЛА</a:t>
            </a:r>
            <a:r>
              <a:rPr lang="sr-Cyrl-RS" sz="1400" dirty="0" smtClean="0"/>
              <a:t>  ( Алибунар)                    </a:t>
            </a:r>
            <a:r>
              <a:rPr lang="sr-Cyrl-RS" sz="1400" dirty="0" smtClean="0"/>
              <a:t> СПРАТ</a:t>
            </a:r>
            <a:r>
              <a:rPr lang="sr-Latn-RS" sz="1400" dirty="0" smtClean="0"/>
              <a:t> </a:t>
            </a:r>
            <a:r>
              <a:rPr lang="sr-Cyrl-RS" sz="1400" dirty="0" smtClean="0"/>
              <a:t>( Алибунар)</a:t>
            </a:r>
            <a:r>
              <a:rPr lang="sr-Latn-RS" sz="1400" dirty="0" smtClean="0"/>
              <a:t> </a:t>
            </a:r>
            <a:r>
              <a:rPr lang="sr-Cyrl-RS" sz="1400" dirty="0" smtClean="0"/>
              <a:t>         </a:t>
            </a:r>
            <a:r>
              <a:rPr lang="sr-Cyrl-RS" sz="1400" dirty="0" smtClean="0"/>
              <a:t>ПРИЗЕМЉЕ ( Алибунар)</a:t>
            </a:r>
            <a:endParaRPr lang="sr-Latn-RS" sz="1400" dirty="0" smtClean="0"/>
          </a:p>
          <a:p>
            <a:pPr marL="0" indent="0">
              <a:buNone/>
            </a:pPr>
            <a:endParaRPr lang="sr-Latn-RS" sz="1400" dirty="0"/>
          </a:p>
          <a:p>
            <a:pPr marL="0" indent="0">
              <a:buNone/>
            </a:pPr>
            <a:endParaRPr lang="sr-Latn-RS" sz="1400" dirty="0" smtClean="0"/>
          </a:p>
          <a:p>
            <a:pPr marL="0" indent="0">
              <a:buNone/>
            </a:pPr>
            <a:endParaRPr lang="sr-Latn-RS" sz="1400" dirty="0"/>
          </a:p>
          <a:p>
            <a:pPr marL="0" indent="0">
              <a:buNone/>
            </a:pPr>
            <a:endParaRPr lang="sr-Latn-RS" sz="1400" dirty="0" smtClean="0"/>
          </a:p>
          <a:p>
            <a:pPr marL="0" indent="0">
              <a:buNone/>
            </a:pPr>
            <a:endParaRPr lang="sr-Latn-RS" sz="1400" dirty="0"/>
          </a:p>
          <a:p>
            <a:pPr marL="0" indent="0">
              <a:buNone/>
            </a:pPr>
            <a:endParaRPr lang="sr-Latn-RS" sz="1400" dirty="0" smtClean="0"/>
          </a:p>
          <a:p>
            <a:pPr marL="0" indent="0">
              <a:buNone/>
            </a:pPr>
            <a:endParaRPr lang="sr-Cyrl-RS" sz="1400" dirty="0" smtClean="0"/>
          </a:p>
          <a:p>
            <a:pPr marL="0" indent="0">
              <a:buNone/>
            </a:pPr>
            <a:endParaRPr lang="sr-Cyrl-RS" sz="1400" dirty="0"/>
          </a:p>
          <a:p>
            <a:pPr marL="0" indent="0">
              <a:buNone/>
            </a:pPr>
            <a:r>
              <a:rPr lang="sr-Cyrl-RS" sz="1400" dirty="0" smtClean="0"/>
              <a:t>ЗАДЊЕ ДВОРИШТЕ ( малина, огрозда и рибизла Алибунар)</a:t>
            </a:r>
          </a:p>
          <a:p>
            <a:pPr marL="0" indent="0">
              <a:buNone/>
            </a:pPr>
            <a:endParaRPr lang="sr-Cyrl-RS" sz="1400" dirty="0"/>
          </a:p>
          <a:p>
            <a:pPr marL="0" indent="0">
              <a:buNone/>
            </a:pPr>
            <a:endParaRPr lang="sr-Cyrl-RS" sz="1400" dirty="0" smtClean="0"/>
          </a:p>
          <a:p>
            <a:pPr marL="0" indent="0">
              <a:buNone/>
            </a:pPr>
            <a:endParaRPr lang="sr-Cyrl-RS" sz="1400" dirty="0"/>
          </a:p>
          <a:p>
            <a:pPr marL="0" indent="0">
              <a:buNone/>
            </a:pPr>
            <a:endParaRPr lang="sr-Cyrl-RS" sz="1400" dirty="0" smtClean="0"/>
          </a:p>
          <a:p>
            <a:pPr marL="0" indent="0">
              <a:buNone/>
            </a:pPr>
            <a:endParaRPr lang="sr-Cyrl-RS" sz="1400" dirty="0"/>
          </a:p>
          <a:p>
            <a:pPr marL="0" indent="0">
              <a:buNone/>
            </a:pPr>
            <a:r>
              <a:rPr lang="sr-Cyrl-RS" sz="1400" dirty="0" smtClean="0"/>
              <a:t>                                                                                                 Селеуш</a:t>
            </a:r>
          </a:p>
          <a:p>
            <a:pPr marL="0" indent="0">
              <a:buNone/>
            </a:pPr>
            <a:r>
              <a:rPr lang="sr-Cyrl-RS" sz="1400" dirty="0" smtClean="0"/>
              <a:t>                                                                                     УРЕЂЕЊЕ УЧИОНИЦЕ И ДВОРИШТА                              </a:t>
            </a:r>
            <a:endParaRPr lang="sr-Latn-R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81" y="2507694"/>
            <a:ext cx="2470783" cy="18574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038" y="2531033"/>
            <a:ext cx="2448272" cy="18340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93" y="2507694"/>
            <a:ext cx="3168351" cy="11995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831810"/>
            <a:ext cx="3037299" cy="19014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93727" y="4725144"/>
            <a:ext cx="267827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85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</a:rPr>
              <a:t>Озелењавање простора (на нивоу учионице, школског или дворишног </a:t>
            </a:r>
            <a:r>
              <a:rPr lang="ru-RU" sz="3200" dirty="0" smtClean="0">
                <a:solidFill>
                  <a:srgbClr val="00B050"/>
                </a:solidFill>
              </a:rPr>
              <a:t>простора)</a:t>
            </a:r>
            <a:endParaRPr lang="sr-Latn-RS" sz="3200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798"/>
            <a:ext cx="2818655" cy="208823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195" y="1700808"/>
            <a:ext cx="2592288" cy="2088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64" y="1374338"/>
            <a:ext cx="2843808" cy="1656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28191"/>
            <a:ext cx="2818655" cy="23091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195" y="3928190"/>
            <a:ext cx="2844315" cy="2309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38" y="3284984"/>
            <a:ext cx="2473934" cy="309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83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rgbClr val="00B050"/>
                </a:solidFill>
              </a:rPr>
              <a:t>Активности везане за</a:t>
            </a:r>
            <a:r>
              <a:rPr lang="sr-Cyrl-CS" dirty="0">
                <a:solidFill>
                  <a:srgbClr val="00B050"/>
                </a:solidFill>
              </a:rPr>
              <a:t>  рециклирање </a:t>
            </a:r>
            <a:r>
              <a:rPr lang="sr-Cyrl-CS" dirty="0" err="1">
                <a:solidFill>
                  <a:srgbClr val="00B050"/>
                </a:solidFill>
              </a:rPr>
              <a:t>лименк</a:t>
            </a:r>
            <a:r>
              <a:rPr lang="sr-Cyrl-RS" dirty="0">
                <a:solidFill>
                  <a:srgbClr val="00B050"/>
                </a:solidFill>
              </a:rPr>
              <a:t>и </a:t>
            </a:r>
            <a:endParaRPr lang="sr-Latn-R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 dirty="0" smtClean="0"/>
          </a:p>
          <a:p>
            <a:r>
              <a:rPr lang="sr-Cyrl-RS" dirty="0" smtClean="0"/>
              <a:t>Последња скупљена количина у ( септембар-јануар 2023.) 17 кг</a:t>
            </a:r>
            <a:endParaRPr lang="sr-Latn-RS" dirty="0"/>
          </a:p>
          <a:p>
            <a:pPr marL="0" indent="0">
              <a:buNone/>
            </a:pPr>
            <a:endParaRPr lang="sr-Cyrl-R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rgbClr val="FF0000"/>
                </a:solidFill>
              </a:rPr>
              <a:t>    Размишљамо да ли да наставимо сакупљање лименки јел се дуго чека на одвоз, па се отпад гомила у школи??? </a:t>
            </a:r>
            <a:endParaRPr lang="sr-Latn-R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95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</a:rPr>
              <a:t>Активности везане за  рециклирање папира, </a:t>
            </a:r>
            <a:r>
              <a:rPr lang="ru-RU" sz="3200" dirty="0" smtClean="0">
                <a:solidFill>
                  <a:srgbClr val="00B050"/>
                </a:solidFill>
              </a:rPr>
              <a:t>пластике и </a:t>
            </a:r>
            <a:r>
              <a:rPr lang="ru-RU" sz="3200" dirty="0">
                <a:solidFill>
                  <a:srgbClr val="00B050"/>
                </a:solidFill>
              </a:rPr>
              <a:t>другог </a:t>
            </a:r>
            <a:r>
              <a:rPr lang="ru-RU" sz="3200" dirty="0" smtClean="0">
                <a:solidFill>
                  <a:srgbClr val="00B050"/>
                </a:solidFill>
              </a:rPr>
              <a:t>отпада</a:t>
            </a:r>
            <a:endParaRPr lang="sr-Latn-R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Сакупљена </a:t>
            </a:r>
            <a:r>
              <a:rPr lang="sr-Cyrl-RS" dirty="0" smtClean="0"/>
              <a:t>количина:</a:t>
            </a:r>
          </a:p>
          <a:p>
            <a:pPr marL="0" indent="0">
              <a:buNone/>
            </a:pPr>
            <a:r>
              <a:rPr lang="sr-Cyrl-RS" dirty="0" smtClean="0"/>
              <a:t>	</a:t>
            </a:r>
            <a:r>
              <a:rPr lang="sr-Cyrl-RS" sz="1800" b="1" dirty="0" smtClean="0"/>
              <a:t>- папира</a:t>
            </a:r>
            <a:r>
              <a:rPr lang="sr-Cyrl-RS" sz="1800" b="1" dirty="0" smtClean="0"/>
              <a:t>: 6320 кг. ( септебар- јануар 2023.)</a:t>
            </a:r>
            <a:endParaRPr lang="sr-Cyrl-RS" sz="1800" b="1" dirty="0" smtClean="0"/>
          </a:p>
          <a:p>
            <a:pPr marL="0" indent="0">
              <a:buNone/>
            </a:pPr>
            <a:r>
              <a:rPr lang="sr-Cyrl-RS" sz="1800" b="1" dirty="0"/>
              <a:t>	</a:t>
            </a:r>
            <a:r>
              <a:rPr lang="sr-Cyrl-RS" sz="1800" b="1" dirty="0" smtClean="0"/>
              <a:t>- пластике</a:t>
            </a:r>
            <a:r>
              <a:rPr lang="sr-Cyrl-RS" sz="1800" b="1" dirty="0" smtClean="0"/>
              <a:t>: 6060 кг </a:t>
            </a:r>
            <a:endParaRPr lang="sr-Cyrl-RS" sz="1800" b="1" dirty="0" smtClean="0"/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Cyrl-RS" dirty="0" smtClean="0"/>
              <a:t> </a:t>
            </a: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39765"/>
            <a:ext cx="3816424" cy="3068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39765"/>
            <a:ext cx="4176464" cy="295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79" y="414207"/>
            <a:ext cx="8229600" cy="1143000"/>
          </a:xfrm>
        </p:spPr>
        <p:txBody>
          <a:bodyPr/>
          <a:lstStyle/>
          <a:p>
            <a:r>
              <a:rPr lang="sr-Cyrl-RS" sz="4000" dirty="0" smtClean="0"/>
              <a:t>Обележавање важних датума </a:t>
            </a:r>
            <a:endParaRPr lang="sr-Latn-R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200" dirty="0">
                <a:solidFill>
                  <a:srgbClr val="222222"/>
                </a:solidFill>
                <a:latin typeface="Arial" panose="020B0604020202020204" pitchFamily="34" charset="0"/>
              </a:rPr>
              <a:t>За ученике организоване пројекције видео материјала и фотографија који документују тренутно стање у ком се планета Земља налази. Након пројекција ученици су анализирали и дискутовали о мерама којима би свако могао да допринесе заштити природе. Ученици седмог разреда су сами истраживали и пронашли и приказали документарне филмове. Ученици петог и шестог разреда су радили плакате. Руководиоци активности: наставница биологије и наставник ликовне културе.</a:t>
            </a:r>
            <a:br>
              <a:rPr lang="ru-RU" sz="1200" dirty="0">
                <a:solidFill>
                  <a:srgbClr val="222222"/>
                </a:solidFill>
                <a:latin typeface="Arial" panose="020B0604020202020204" pitchFamily="34" charset="0"/>
              </a:rPr>
            </a:br>
            <a:r>
              <a:rPr lang="ru-RU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Дан планете Земље</a:t>
            </a:r>
            <a:r>
              <a:rPr lang="ru-RU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: 22. април 2023.</a:t>
            </a:r>
            <a:endParaRPr lang="ru-RU" sz="1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2936"/>
            <a:ext cx="2160240" cy="2376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852938"/>
            <a:ext cx="2736304" cy="23762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512" y="2780928"/>
            <a:ext cx="243792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79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9684"/>
          </a:xfrm>
        </p:spPr>
        <p:txBody>
          <a:bodyPr/>
          <a:lstStyle/>
          <a:p>
            <a:r>
              <a:rPr lang="sr-Cyrl-RS" sz="2000" dirty="0" smtClean="0">
                <a:solidFill>
                  <a:srgbClr val="00B050"/>
                </a:solidFill>
              </a:rPr>
              <a:t/>
            </a:r>
            <a:br>
              <a:rPr lang="sr-Cyrl-RS" sz="2000" dirty="0" smtClean="0">
                <a:solidFill>
                  <a:srgbClr val="00B050"/>
                </a:solidFill>
              </a:rPr>
            </a:br>
            <a:r>
              <a:rPr lang="sr-Cyrl-RS" sz="2000" dirty="0">
                <a:solidFill>
                  <a:srgbClr val="00B050"/>
                </a:solidFill>
              </a:rPr>
              <a:t/>
            </a:r>
            <a:br>
              <a:rPr lang="sr-Cyrl-RS" sz="2000" dirty="0">
                <a:solidFill>
                  <a:srgbClr val="00B050"/>
                </a:solidFill>
              </a:rPr>
            </a:br>
            <a:r>
              <a:rPr lang="sr-Cyrl-RS" sz="2000" dirty="0" smtClean="0">
                <a:solidFill>
                  <a:srgbClr val="00B050"/>
                </a:solidFill>
              </a:rPr>
              <a:t/>
            </a:r>
            <a:br>
              <a:rPr lang="sr-Cyrl-RS" sz="2000" dirty="0" smtClean="0">
                <a:solidFill>
                  <a:srgbClr val="00B050"/>
                </a:solidFill>
              </a:rPr>
            </a:br>
            <a:r>
              <a:rPr lang="sr-Cyrl-RS" sz="2000" dirty="0">
                <a:solidFill>
                  <a:srgbClr val="00B050"/>
                </a:solidFill>
              </a:rPr>
              <a:t/>
            </a:r>
            <a:br>
              <a:rPr lang="sr-Cyrl-RS" sz="2000" dirty="0">
                <a:solidFill>
                  <a:srgbClr val="00B050"/>
                </a:solidFill>
              </a:rPr>
            </a:br>
            <a:r>
              <a:rPr lang="sr-Cyrl-RS" sz="2000" dirty="0" smtClean="0">
                <a:solidFill>
                  <a:srgbClr val="00B050"/>
                </a:solidFill>
              </a:rPr>
              <a:t>Дан </a:t>
            </a:r>
            <a:r>
              <a:rPr lang="sr-Cyrl-RS" sz="2000" dirty="0" smtClean="0">
                <a:solidFill>
                  <a:srgbClr val="00B050"/>
                </a:solidFill>
              </a:rPr>
              <a:t>шума -21. март, Дан воде- 22. март, Дан планете Земље- 22.април, Дан </a:t>
            </a:r>
            <a:r>
              <a:rPr lang="sr-Cyrl-RS" sz="2000" dirty="0" smtClean="0">
                <a:solidFill>
                  <a:srgbClr val="00B050"/>
                </a:solidFill>
              </a:rPr>
              <a:t>птица-9.мај</a:t>
            </a:r>
            <a:br>
              <a:rPr lang="sr-Cyrl-RS" sz="2000" dirty="0" smtClean="0">
                <a:solidFill>
                  <a:srgbClr val="00B050"/>
                </a:solidFill>
              </a:rPr>
            </a:br>
            <a:r>
              <a:rPr lang="sr-Cyrl-RS" sz="2000" dirty="0" smtClean="0">
                <a:solidFill>
                  <a:srgbClr val="00B050"/>
                </a:solidFill>
              </a:rPr>
              <a:t/>
            </a:r>
            <a:br>
              <a:rPr lang="sr-Cyrl-RS" sz="2000" dirty="0" smtClean="0">
                <a:solidFill>
                  <a:srgbClr val="00B050"/>
                </a:solidFill>
              </a:rPr>
            </a:br>
            <a:r>
              <a:rPr lang="en-US" sz="1400" dirty="0" smtClean="0">
                <a:solidFill>
                  <a:srgbClr val="500050"/>
                </a:solidFill>
                <a:latin typeface="Arial" panose="020B0604020202020204" pitchFamily="34" charset="0"/>
              </a:rPr>
              <a:t>.</a:t>
            </a:r>
            <a:r>
              <a:rPr lang="sr-Cyrl-RS" sz="2000" dirty="0" smtClean="0">
                <a:solidFill>
                  <a:srgbClr val="00B050"/>
                </a:solidFill>
              </a:rPr>
              <a:t/>
            </a:r>
            <a:br>
              <a:rPr lang="sr-Cyrl-RS" sz="2000" dirty="0" smtClean="0">
                <a:solidFill>
                  <a:srgbClr val="00B050"/>
                </a:solidFill>
              </a:rPr>
            </a:br>
            <a:r>
              <a:rPr lang="ru-RU" sz="1400" dirty="0">
                <a:solidFill>
                  <a:srgbClr val="00B050"/>
                </a:solidFill>
              </a:rPr>
              <a:t>Дан планете Земље(22.4.) Обележили смо седмицом рециклаже: 19.4.ликовна секција - Рециклажа папира (одреске папира, претходно употребљених за рад на часовима сакупили смо, обојили их и тако од њих направили колаж папире). 26.4.ликовна секција - Колаж од нашег рециклираног папира (слике за зид, украсни папир и кутије за ситнице или поклоне). Редовно доносимо </a:t>
            </a:r>
            <a:r>
              <a:rPr lang="ru-RU" sz="1600" dirty="0">
                <a:solidFill>
                  <a:srgbClr val="00B050"/>
                </a:solidFill>
              </a:rPr>
              <a:t>лименке и пластичну амбалажу за рециклажу.</a:t>
            </a:r>
            <a:r>
              <a:rPr lang="ru-RU" sz="2000" dirty="0">
                <a:solidFill>
                  <a:srgbClr val="00B050"/>
                </a:solidFill>
              </a:rPr>
              <a:t/>
            </a:r>
            <a:br>
              <a:rPr lang="ru-RU" sz="2000" dirty="0">
                <a:solidFill>
                  <a:srgbClr val="00B050"/>
                </a:solidFill>
              </a:rPr>
            </a:br>
            <a:endParaRPr lang="en-US" sz="2000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4" y="2492894"/>
            <a:ext cx="2349513" cy="1564557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78484" y="2492894"/>
            <a:ext cx="3013996" cy="16384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60945" y="2492895"/>
            <a:ext cx="3096341" cy="1676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8236"/>
            <a:ext cx="2771800" cy="20930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170" y="4288235"/>
            <a:ext cx="2653945" cy="20930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484" y="4288236"/>
            <a:ext cx="3013997" cy="20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7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0"/>
            <a:ext cx="8229600" cy="836712"/>
          </a:xfrm>
        </p:spPr>
        <p:txBody>
          <a:bodyPr/>
          <a:lstStyle/>
          <a:p>
            <a:r>
              <a:rPr lang="sr-Cyrl-RS" dirty="0" smtClean="0">
                <a:solidFill>
                  <a:srgbClr val="00B050"/>
                </a:solidFill>
              </a:rPr>
              <a:t>Дан </a:t>
            </a:r>
            <a:r>
              <a:rPr lang="sr-Cyrl-RS" dirty="0" smtClean="0">
                <a:solidFill>
                  <a:srgbClr val="00B050"/>
                </a:solidFill>
              </a:rPr>
              <a:t>воде-презентација и квиз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endParaRPr lang="sr-Cyrl-RS" sz="1200" dirty="0" smtClean="0"/>
          </a:p>
          <a:p>
            <a:r>
              <a:rPr lang="sr-Cyrl-RS" sz="1400" dirty="0" smtClean="0"/>
              <a:t>Изведен излет са ученицима 1.-4. разреда  21. марта поводом обележавања Дана шума, на оближњем локалитету Шицарница. Учествовало је 100ученика, 4 учитеља, педагог школе, педагошки асистенти. </a:t>
            </a:r>
          </a:p>
          <a:p>
            <a:r>
              <a:rPr lang="sr-Cyrl-RS" sz="1400" dirty="0" smtClean="0"/>
              <a:t>Реализоване су радионице „Поздрав шуми“, „Сналажење у природи“, одређивање висине дрвећа помоћу прута, КВИЗ –“Колико познајемо природу“, музички програм и чишћење локалитета. </a:t>
            </a:r>
          </a:p>
          <a:p>
            <a:endParaRPr lang="sr-Cyrl-RS" sz="1400" dirty="0"/>
          </a:p>
          <a:p>
            <a:r>
              <a:rPr lang="sr-Cyrl-RS" sz="1400" dirty="0" smtClean="0"/>
              <a:t>  22. марта 2023. године обележен је Дан воде. Ученици и представници Ученичког праламента школе су презентовали млађим ђацима значај воде и њене карактеристике, а затим је уследио КВИЗ. </a:t>
            </a:r>
            <a:endParaRPr lang="sr-Cyrl-RS" sz="1400" dirty="0"/>
          </a:p>
          <a:p>
            <a:endParaRPr lang="sr-Cyrl-RS" sz="1400" dirty="0" smtClean="0"/>
          </a:p>
          <a:p>
            <a:r>
              <a:rPr lang="sr-Cyrl-RS" sz="1400" dirty="0" smtClean="0"/>
              <a:t>  презентација се налази на флешу, поред ове презентације (ИЗВЕШТАЈ)</a:t>
            </a:r>
            <a:endParaRPr lang="sr-Cyrl-RS" sz="1400" dirty="0"/>
          </a:p>
          <a:p>
            <a:endParaRPr lang="sr-Cyrl-RS" sz="1400" dirty="0" smtClean="0"/>
          </a:p>
          <a:p>
            <a:endParaRPr lang="sr-Cyrl-RS" sz="1400" dirty="0"/>
          </a:p>
          <a:p>
            <a:endParaRPr lang="sr-Cyrl-RS" sz="1200" dirty="0" smtClean="0"/>
          </a:p>
          <a:p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525068"/>
            <a:ext cx="2880320" cy="19041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405216"/>
            <a:ext cx="4572000" cy="190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32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Дан птица 9.мај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Светски дан птица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(9. мај)</a:t>
            </a:r>
          </a:p>
          <a:p>
            <a:pPr lvl="0"/>
            <a:endParaRPr lang="ru-RU" sz="1200" dirty="0">
              <a:solidFill>
                <a:srgbClr val="4BACC6">
                  <a:lumMod val="50000"/>
                </a:srgbClr>
              </a:solidFill>
            </a:endParaRP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Одељење VI4 је на часу одељенског старешине, 9. маја, обележило Светски дан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птица.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 обзиром да данас у свету постоји између 9 и 10 хиљада врста птица, а да је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велики број птица, у последњих неколико векова, изумро због климатских промена,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загађења, развоја индустрије, уопште, због промена у животној средини, обележавање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Светског дана птица је изражавање потребе за заштитом природе и животне средине и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скретање пажње деци да је то одговорност свих нас.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На часу смо овим поводом одледали филм ,,Браћа ветра'', који је препоручило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Друштво за заштиту и проучавање птица Србије. Радња филма се одвија у нетакнутој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природи аустријских Алпи где дечак Лукас проналази младунца орла који је изгуран из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гнезда и помаже му да научи да лети и лови.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Пре неколико недеља у школу је донет и један стари двоглед којим су деца током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одмора посматрала птице у парку поред наше школе. Том приликом ученици су уочили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углавном гачце, гугутке, сиве вране, свраке, голубе гривнаше, пар чворака и једног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сеоског детлића. У препознавању и идентификовању птица помогла нам је бесплатна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мобилна апликација ,,Птице на длану'' која је осмишљена да брзо и једноставно пронађе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непознату птицу на основу три филтера, тј. по облику, станишту у којем је посматрана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и боји перја.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У жељи да подржимо рад Друштва за заштиту и проучавање птица Србије,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поручили смо беџ ветрушке.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74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</a:rPr>
              <a:t>Организација наградних </a:t>
            </a:r>
            <a:br>
              <a:rPr lang="ru-RU" sz="3200" dirty="0">
                <a:solidFill>
                  <a:srgbClr val="00B050"/>
                </a:solidFill>
              </a:rPr>
            </a:br>
            <a:r>
              <a:rPr lang="ru-RU" sz="3200" dirty="0">
                <a:solidFill>
                  <a:srgbClr val="00B050"/>
                </a:solidFill>
              </a:rPr>
              <a:t>конкурса на тему заштита животне средине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 smtClean="0"/>
              <a:t> </a:t>
            </a:r>
            <a:endParaRPr lang="sr-Cyrl-RS" dirty="0"/>
          </a:p>
          <a:p>
            <a:r>
              <a:rPr lang="sr-Cyrl-RS" dirty="0" smtClean="0"/>
              <a:t>Правимо наградне квизове и делимо признања. Награде финансирамо из буџета Ученичког парламента на основу прикупљеног новца од продаје папира, лименки и  пластике.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83260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Учешће на другим пројектима/конкурсима везаним за ову тему</a:t>
            </a:r>
            <a:endParaRPr lang="sr-Latn-R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3" y="1628800"/>
            <a:ext cx="8229600" cy="4525963"/>
          </a:xfrm>
        </p:spPr>
        <p:txBody>
          <a:bodyPr/>
          <a:lstStyle/>
          <a:p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</a:rPr>
              <a:t>Сат за нашу планету = тема на ЧОС=у, разговор о међународној акцији гашења светла на 1 сат у циљу уштеде електричне енергије и штедње природних ресурса, јер се још увек највише користи угаљ за производњу ел.енергије у термоелектранама које при том и загађују ваздух. Наша додатна акција је било уређењ школског дворишта. Сакупили смо и шишарке из дворишта и однели их у улице где нема дрвећа да покушамо да расејемо семе и потпомогнемо озелењавање села. ( Активности у Селеушу у подручној школи).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/>
            </a:r>
            <a:b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</a:br>
            <a:endParaRPr lang="sr-Latn-R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1560" y="3933055"/>
            <a:ext cx="3096344" cy="24328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72000" y="3933054"/>
            <a:ext cx="3960442" cy="243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rgbClr val="00B050"/>
                </a:solidFill>
              </a:rPr>
              <a:t>Снимање почетног стања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sr-Cyrl-RS" sz="2000" dirty="0"/>
              <a:t> </a:t>
            </a:r>
            <a:r>
              <a:rPr lang="sr-Cyrl-RS" sz="1800" dirty="0" smtClean="0"/>
              <a:t>Провера стања засађеног зеленила у  претходној школској години</a:t>
            </a:r>
          </a:p>
          <a:p>
            <a:pPr marL="0" indent="0">
              <a:buNone/>
            </a:pPr>
            <a:r>
              <a:rPr lang="sr-Cyrl-RS" sz="1800" dirty="0"/>
              <a:t> </a:t>
            </a:r>
            <a:r>
              <a:rPr lang="sr-Cyrl-RS" sz="1800" dirty="0" smtClean="0"/>
              <a:t>  - од засађана борића у парку Алибунара, преживела су 3, један је маханички уништен-сломљен!;</a:t>
            </a:r>
          </a:p>
          <a:p>
            <a:pPr marL="0" indent="0">
              <a:buNone/>
            </a:pPr>
            <a:r>
              <a:rPr lang="sr-Cyrl-RS" sz="1800" dirty="0"/>
              <a:t> </a:t>
            </a:r>
            <a:r>
              <a:rPr lang="sr-Cyrl-RS" sz="1800" dirty="0" smtClean="0"/>
              <a:t>   - преглед садница у школском дворишту ( од засађених  јелки, било их је 4 у претходним годинама, једна се сасушила);</a:t>
            </a:r>
          </a:p>
          <a:p>
            <a:pPr marL="0" indent="0">
              <a:buNone/>
            </a:pPr>
            <a:r>
              <a:rPr lang="sr-Cyrl-RS" sz="1800" dirty="0"/>
              <a:t> </a:t>
            </a:r>
            <a:r>
              <a:rPr lang="sr-Cyrl-RS" sz="1800" dirty="0" smtClean="0"/>
              <a:t>   - саднице малина, огрозли и рибизли, примиле се од сваке по једна;</a:t>
            </a:r>
          </a:p>
          <a:p>
            <a:pPr marL="0" indent="0">
              <a:buNone/>
            </a:pPr>
            <a:r>
              <a:rPr lang="sr-Cyrl-RS" sz="1800" dirty="0"/>
              <a:t>  </a:t>
            </a:r>
            <a:r>
              <a:rPr lang="sr-Cyrl-RS" sz="1800" dirty="0" smtClean="0"/>
              <a:t>  - еко кутак, избледеле слике, фали неколико објава...;</a:t>
            </a:r>
          </a:p>
          <a:p>
            <a:pPr marL="0" indent="0">
              <a:buNone/>
            </a:pPr>
            <a:r>
              <a:rPr lang="sr-Cyrl-RS" sz="1800" dirty="0"/>
              <a:t> </a:t>
            </a:r>
            <a:r>
              <a:rPr lang="sr-Cyrl-RS" sz="1800" dirty="0" smtClean="0"/>
              <a:t>   - хол школе, закрчен црним џаковоима у којима је папирни отпад за рециклажу и пластични чепови.  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13176"/>
            <a:ext cx="4032447" cy="13681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013175"/>
            <a:ext cx="3898776" cy="136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2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rgbClr val="00B050"/>
                </a:solidFill>
              </a:rPr>
              <a:t>Сарадња са другим установама </a:t>
            </a:r>
            <a:endParaRPr lang="sr-Latn-R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 Сарађујемо са фирмом за откуп сировина „Капа стар“ из Вршца.</a:t>
            </a:r>
            <a:endParaRPr lang="sr-Cyrl-RS" dirty="0"/>
          </a:p>
          <a:p>
            <a:endParaRPr lang="sr-Cyrl-RS" dirty="0" smtClean="0"/>
          </a:p>
          <a:p>
            <a:r>
              <a:rPr lang="sr-Cyrl-RS" sz="1800" dirty="0" smtClean="0"/>
              <a:t>Закључак: Акције које смо покретали претходних године, резултирале су бољом сарадњом школе и родитеља. Полако се развија свест о значају рециклаже и очувању животне средине ( малим корацима идемо унапред). </a:t>
            </a:r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707597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rgbClr val="00B050"/>
                </a:solidFill>
              </a:rPr>
              <a:t>Медијска пропраћеност активности </a:t>
            </a:r>
            <a:r>
              <a:rPr lang="sr-Cyrl-RS" dirty="0" smtClean="0">
                <a:solidFill>
                  <a:srgbClr val="00B050"/>
                </a:solidFill>
              </a:rPr>
              <a:t/>
            </a:r>
            <a:br>
              <a:rPr lang="sr-Cyrl-RS" dirty="0" smtClean="0">
                <a:solidFill>
                  <a:srgbClr val="00B050"/>
                </a:solidFill>
              </a:rPr>
            </a:br>
            <a:endParaRPr lang="sr-Latn-R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  Сајт школе и хол школе:</a:t>
            </a:r>
          </a:p>
          <a:p>
            <a:pPr marL="0" indent="0">
              <a:buNone/>
            </a:pPr>
            <a:endParaRPr lang="sr-Cyrl-RS" dirty="0"/>
          </a:p>
          <a:p>
            <a:r>
              <a:rPr lang="sr-Latn-RS" dirty="0" smtClean="0">
                <a:hlinkClick r:id="rId3"/>
              </a:rPr>
              <a:t>http://www.osalibunar.edu.rs</a:t>
            </a:r>
            <a:endParaRPr lang="sr-Latn-RS" dirty="0" smtClean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97175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1800" dirty="0"/>
              <a:t>Едукација деце/ученика, просветних </a:t>
            </a:r>
            <a:r>
              <a:rPr lang="ru-RU" sz="1800" dirty="0" smtClean="0"/>
              <a:t>радника</a:t>
            </a:r>
            <a:r>
              <a:rPr lang="ru-RU" sz="1800" dirty="0"/>
              <a:t>, родитеља, локалне средине </a:t>
            </a:r>
            <a:endParaRPr lang="sr-Latn-R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/>
          <a:lstStyle/>
          <a:p>
            <a:r>
              <a:rPr lang="sr-Cyrl-RS" sz="1200" b="1" dirty="0" smtClean="0"/>
              <a:t>Фокус едукације је на 1. -4. разреду;</a:t>
            </a:r>
          </a:p>
          <a:p>
            <a:pPr marL="0" indent="0">
              <a:buNone/>
            </a:pPr>
            <a:r>
              <a:rPr lang="sr-Cyrl-RS" sz="1200" dirty="0" smtClean="0"/>
              <a:t> Програмске активности наведене у Годишњем плану рада школе за 2022-23. годину- фокус на активностима које се редовније спроводе, а оно што видимо да се тешко „прима“ као активност, не наводимо. На пример садња и одржавање задњег дворишта. </a:t>
            </a:r>
          </a:p>
          <a:p>
            <a:pPr marL="0" indent="0" algn="ctr">
              <a:buNone/>
            </a:pPr>
            <a:r>
              <a:rPr lang="sr-Cyrl-RS" sz="1200" dirty="0"/>
              <a:t> </a:t>
            </a:r>
            <a:r>
              <a:rPr lang="sr-Cyrl-RS" sz="1200" b="1" dirty="0" smtClean="0"/>
              <a:t>* Подељен материјал са едукативним дидактичким материјалом  наставницима биологије за слободне активности по називом „Сачувајмо нашу планету“ за ученике 5.-</a:t>
            </a:r>
            <a:r>
              <a:rPr lang="sr-Latn-RS" sz="1200" b="1" dirty="0" smtClean="0"/>
              <a:t>6</a:t>
            </a:r>
            <a:r>
              <a:rPr lang="sr-Cyrl-RS" sz="1200" b="1" dirty="0" smtClean="0"/>
              <a:t>. разреда</a:t>
            </a:r>
            <a:r>
              <a:rPr lang="sr-Cyrl-RS" sz="1200" dirty="0" smtClean="0"/>
              <a:t>.</a:t>
            </a:r>
            <a:r>
              <a:rPr lang="ru-RU" sz="1200" dirty="0"/>
              <a:t> На основу задатих циљева ове слободне активности кроз различите</a:t>
            </a:r>
          </a:p>
          <a:p>
            <a:pPr marL="0" indent="0" algn="ctr">
              <a:buNone/>
            </a:pPr>
            <a:r>
              <a:rPr lang="ru-RU" sz="1200" dirty="0"/>
              <a:t>врсте активности ученици су се упознавали са положајем и улогом</a:t>
            </a:r>
          </a:p>
          <a:p>
            <a:pPr marL="0" indent="0" algn="ctr">
              <a:buNone/>
            </a:pPr>
            <a:r>
              <a:rPr lang="ru-RU" sz="1200" dirty="0"/>
              <a:t>човека у природи, врстама природних ресурса и начинима њиховог</a:t>
            </a:r>
          </a:p>
          <a:p>
            <a:pPr marL="0" indent="0" algn="ctr">
              <a:buNone/>
            </a:pPr>
            <a:r>
              <a:rPr lang="ru-RU" sz="1200" dirty="0"/>
              <a:t>одрживог коришћења, изворима и последицама загађивања</a:t>
            </a:r>
          </a:p>
          <a:p>
            <a:pPr marL="0" indent="0" algn="ctr">
              <a:buNone/>
            </a:pPr>
            <a:r>
              <a:rPr lang="ru-RU" sz="1200" dirty="0"/>
              <a:t>животне средине и значајем биодиверзитета. Кроз разговор,</a:t>
            </a:r>
          </a:p>
          <a:p>
            <a:pPr marL="0" indent="0" algn="ctr">
              <a:buNone/>
            </a:pPr>
            <a:r>
              <a:rPr lang="ru-RU" sz="1200" dirty="0"/>
              <a:t>гледање видео-материјала, израдом практичних радова,</a:t>
            </a:r>
          </a:p>
          <a:p>
            <a:pPr marL="0" indent="0" algn="ctr">
              <a:buNone/>
            </a:pPr>
            <a:r>
              <a:rPr lang="ru-RU" sz="1200" dirty="0"/>
              <a:t>презентација и малих пројеката ученици су стекли основна знања,</a:t>
            </a:r>
          </a:p>
          <a:p>
            <a:pPr marL="0" indent="0" algn="ctr">
              <a:buNone/>
            </a:pPr>
            <a:r>
              <a:rPr lang="ru-RU" sz="1200" dirty="0"/>
              <a:t>савладавали вештине и развијали свест о значају живљења у складу</a:t>
            </a:r>
          </a:p>
          <a:p>
            <a:pPr marL="0" indent="0" algn="ctr">
              <a:buNone/>
            </a:pPr>
            <a:r>
              <a:rPr lang="ru-RU" sz="1200" dirty="0"/>
              <a:t>са концептом одрживог развоја</a:t>
            </a:r>
            <a:r>
              <a:rPr lang="ru-RU" sz="1200" dirty="0" smtClean="0"/>
              <a:t>.</a:t>
            </a:r>
            <a:endParaRPr lang="sr-Latn-RS" sz="1200" dirty="0" smtClean="0"/>
          </a:p>
          <a:p>
            <a:pPr marL="0" indent="0" algn="ctr">
              <a:buNone/>
            </a:pPr>
            <a:r>
              <a:rPr lang="sr-Cyrl-RS" sz="1200" dirty="0" smtClean="0"/>
              <a:t> </a:t>
            </a:r>
            <a:r>
              <a:rPr lang="ru-RU" sz="1200" dirty="0"/>
              <a:t>На основу циљева кроз различите врсте активности ученици су се</a:t>
            </a:r>
          </a:p>
          <a:p>
            <a:pPr marL="0" indent="0" algn="ctr">
              <a:buNone/>
            </a:pPr>
            <a:r>
              <a:rPr lang="ru-RU" sz="1200" dirty="0"/>
              <a:t>упознавали са активностима којима човек позитивно односно</a:t>
            </a:r>
          </a:p>
          <a:p>
            <a:pPr marL="0" indent="0" algn="ctr">
              <a:buNone/>
            </a:pPr>
            <a:r>
              <a:rPr lang="ru-RU" sz="1200" dirty="0"/>
              <a:t>негативно утиче на животну средину, здравим навикама, заштити</a:t>
            </a:r>
          </a:p>
          <a:p>
            <a:pPr marL="0" indent="0" algn="ctr">
              <a:buNone/>
            </a:pPr>
            <a:r>
              <a:rPr lang="ru-RU" sz="1200" dirty="0"/>
              <a:t>животиња и заштити биодиверзитета.. Кроз разговоре, дебате,</a:t>
            </a:r>
          </a:p>
          <a:p>
            <a:pPr marL="0" indent="0" algn="ctr">
              <a:buNone/>
            </a:pPr>
            <a:r>
              <a:rPr lang="ru-RU" sz="1200" dirty="0"/>
              <a:t>акције, практичне радове, мале пројекте, презентације,</a:t>
            </a:r>
          </a:p>
          <a:p>
            <a:pPr marL="0" indent="0" algn="ctr">
              <a:buNone/>
            </a:pPr>
            <a:r>
              <a:rPr lang="ru-RU" sz="1200" dirty="0"/>
              <a:t>истраживањем на терену и на интернету учениси су стекли основна</a:t>
            </a:r>
          </a:p>
          <a:p>
            <a:pPr marL="0" indent="0" algn="ctr">
              <a:buNone/>
            </a:pPr>
            <a:r>
              <a:rPr lang="ru-RU" sz="1200" dirty="0"/>
              <a:t>знања, савладавли вештине и развијали свест о значају здравих</a:t>
            </a:r>
          </a:p>
          <a:p>
            <a:pPr marL="0" indent="0" algn="ctr">
              <a:buNone/>
            </a:pPr>
            <a:r>
              <a:rPr lang="ru-RU" sz="1200" dirty="0"/>
              <a:t>навика, заштити животиња, заштити биодиверзитета и о значају</a:t>
            </a:r>
          </a:p>
          <a:p>
            <a:pPr marL="0" indent="0" algn="ctr">
              <a:buNone/>
            </a:pPr>
            <a:r>
              <a:rPr lang="ru-RU" sz="1200" dirty="0"/>
              <a:t>живљења у складу са концептом одрживог развоја.</a:t>
            </a:r>
            <a:endParaRPr lang="sr-Cyrl-RS" sz="1200" dirty="0" smtClean="0"/>
          </a:p>
          <a:p>
            <a:pPr marL="0" indent="0">
              <a:buNone/>
            </a:pPr>
            <a:endParaRPr lang="sr-Cyrl-RS" sz="1200" dirty="0"/>
          </a:p>
          <a:p>
            <a:pPr marL="0" indent="0">
              <a:buNone/>
            </a:pPr>
            <a:r>
              <a:rPr lang="sr-Cyrl-RS" sz="1200" dirty="0" smtClean="0"/>
              <a:t> </a:t>
            </a:r>
            <a:endParaRPr lang="sr-Latn-RS" sz="1200" dirty="0"/>
          </a:p>
        </p:txBody>
      </p:sp>
    </p:spTree>
    <p:extLst>
      <p:ext uri="{BB962C8B-B14F-4D97-AF65-F5344CB8AC3E}">
        <p14:creationId xmlns:p14="http://schemas.microsoft.com/office/powerpoint/2010/main" val="3138553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Реализација едукативних </a:t>
            </a:r>
            <a:br>
              <a:rPr lang="ru-RU" sz="4000" dirty="0"/>
            </a:br>
            <a:r>
              <a:rPr lang="ru-RU" sz="4000" dirty="0"/>
              <a:t>и креативних </a:t>
            </a:r>
            <a:r>
              <a:rPr lang="ru-RU" sz="4000" dirty="0" smtClean="0"/>
              <a:t>радионица</a:t>
            </a:r>
            <a:endParaRPr lang="sr-Latn-R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79714"/>
          </a:xfrm>
        </p:spPr>
        <p:txBody>
          <a:bodyPr/>
          <a:lstStyle/>
          <a:p>
            <a:pPr marL="0" indent="0">
              <a:buNone/>
            </a:pPr>
            <a:r>
              <a:rPr lang="sr-Cyrl-RS" sz="2000" dirty="0"/>
              <a:t> </a:t>
            </a:r>
            <a:r>
              <a:rPr lang="sr-Cyrl-RS" sz="2000" dirty="0" smtClean="0"/>
              <a:t> 9.март 2023. год. тематска недеља „Хајдуковање“ – ученици 7. и 8. разреда </a:t>
            </a:r>
          </a:p>
          <a:p>
            <a:pPr marL="0" indent="0">
              <a:buNone/>
            </a:pPr>
            <a:r>
              <a:rPr lang="sr-Cyrl-RS" sz="2000" dirty="0"/>
              <a:t> </a:t>
            </a:r>
            <a:r>
              <a:rPr lang="sr-Cyrl-RS" sz="2000" dirty="0" smtClean="0"/>
              <a:t> - ученици су поред основне теме „Хајдуци“ истраживали животињски и биљни  свет у подручјима где су живели хајдуци.</a:t>
            </a:r>
          </a:p>
          <a:p>
            <a:pPr marL="0" indent="0">
              <a:buNone/>
            </a:pPr>
            <a:r>
              <a:rPr lang="sr-Cyrl-RS" sz="2000" dirty="0" smtClean="0"/>
              <a:t> </a:t>
            </a:r>
          </a:p>
          <a:p>
            <a:pPr marL="0" indent="0">
              <a:buNone/>
            </a:pPr>
            <a:endParaRPr lang="sr-Latn-R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40968"/>
            <a:ext cx="2448272" cy="2376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140968"/>
            <a:ext cx="2304256" cy="23762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80" y="3153188"/>
            <a:ext cx="272596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3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2800" dirty="0" smtClean="0">
                <a:solidFill>
                  <a:srgbClr val="00B050"/>
                </a:solidFill>
              </a:rPr>
              <a:t>Акција уређења дворишта школе у </a:t>
            </a:r>
            <a:r>
              <a:rPr lang="sr-Cyrl-RS" sz="2800" dirty="0" smtClean="0">
                <a:solidFill>
                  <a:srgbClr val="00B050"/>
                </a:solidFill>
              </a:rPr>
              <a:t>Алибунару и Селеушу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84" y="2378087"/>
            <a:ext cx="2687723" cy="20170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6595" y="1268760"/>
            <a:ext cx="75698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>
                <a:solidFill>
                  <a:srgbClr val="222222"/>
                </a:solidFill>
                <a:latin typeface="Arial" panose="020B0604020202020204" pitchFamily="34" charset="0"/>
              </a:rPr>
              <a:t>Уређење школског дворишта у Алибунару и Селеушу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(</a:t>
            </a:r>
            <a:r>
              <a:rPr lang="sr-Cyrl-RS" dirty="0" smtClean="0">
                <a:solidFill>
                  <a:srgbClr val="222222"/>
                </a:solidFill>
                <a:latin typeface="Arial" panose="020B0604020202020204" pitchFamily="34" charset="0"/>
              </a:rPr>
              <a:t>сакупљање паира и отпадака и садња цвећа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  <a:r>
              <a:rPr lang="sr-Cyrl-RS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sr-Cyrl-RS" dirty="0" smtClean="0">
                <a:solidFill>
                  <a:srgbClr val="222222"/>
                </a:solidFill>
                <a:latin typeface="Arial" panose="020B0604020202020204" pitchFamily="34" charset="0"/>
              </a:rPr>
              <a:t>Акцију спровели ученици 2. и 3. разреда 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sr-Cyrl-RS" dirty="0" smtClean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28.4.2023.</a:t>
            </a:r>
            <a:r>
              <a:rPr lang="sr-Cyrl-RS" dirty="0" smtClean="0">
                <a:solidFill>
                  <a:srgbClr val="222222"/>
                </a:solidFill>
                <a:latin typeface="Arial" panose="020B0604020202020204" pitchFamily="34" charset="0"/>
              </a:rPr>
              <a:t>год.).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76" y="2155593"/>
            <a:ext cx="2808312" cy="19994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25" y="1931903"/>
            <a:ext cx="2774395" cy="22049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30" y="4521076"/>
            <a:ext cx="4942703" cy="17882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25" y="4255307"/>
            <a:ext cx="2160241" cy="21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32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</a:rPr>
              <a:t>Увођење и вођење еколошке свеске/еколошког дневника </a:t>
            </a:r>
            <a:endParaRPr lang="sr-Latn-R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   </a:t>
            </a:r>
            <a:r>
              <a:rPr lang="sr-Cyrl-RS" dirty="0" smtClean="0"/>
              <a:t>Води се евиденција о дистрибуцији секундарних сировина и улагању новца за </a:t>
            </a:r>
            <a:endParaRPr lang="sr-Cyrl-RS" dirty="0" smtClean="0"/>
          </a:p>
          <a:p>
            <a:r>
              <a:rPr lang="sr-Cyrl-RS" dirty="0" smtClean="0"/>
              <a:t>зеленило </a:t>
            </a:r>
            <a:r>
              <a:rPr lang="sr-Cyrl-RS" dirty="0" smtClean="0"/>
              <a:t>испред школе</a:t>
            </a:r>
            <a:r>
              <a:rPr lang="sr-Cyrl-RS" dirty="0" smtClean="0"/>
              <a:t>.</a:t>
            </a: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2304256" cy="2519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826" y="3933056"/>
            <a:ext cx="3024336" cy="21931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212" y="3653788"/>
            <a:ext cx="2386608" cy="266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0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32194"/>
          </a:xfrm>
        </p:spPr>
        <p:txBody>
          <a:bodyPr/>
          <a:lstStyle/>
          <a:p>
            <a:r>
              <a:rPr lang="sr-Cyrl-RS" sz="2400" dirty="0">
                <a:solidFill>
                  <a:srgbClr val="00B050"/>
                </a:solidFill>
              </a:rPr>
              <a:t>Уређење </a:t>
            </a:r>
            <a:r>
              <a:rPr lang="sr-Cyrl-RS" sz="2400" dirty="0" err="1">
                <a:solidFill>
                  <a:srgbClr val="00B050"/>
                </a:solidFill>
              </a:rPr>
              <a:t>еко</a:t>
            </a:r>
            <a:r>
              <a:rPr lang="sr-Cyrl-RS" sz="2400" dirty="0">
                <a:solidFill>
                  <a:srgbClr val="00B050"/>
                </a:solidFill>
              </a:rPr>
              <a:t> </a:t>
            </a:r>
            <a:r>
              <a:rPr lang="sr-Cyrl-RS" sz="2400" dirty="0" err="1">
                <a:solidFill>
                  <a:srgbClr val="00B050"/>
                </a:solidFill>
              </a:rPr>
              <a:t>кутка</a:t>
            </a:r>
            <a:r>
              <a:rPr lang="sr-Cyrl-RS" sz="2400" dirty="0">
                <a:solidFill>
                  <a:srgbClr val="00B050"/>
                </a:solidFill>
              </a:rPr>
              <a:t> </a:t>
            </a:r>
            <a:endParaRPr lang="sr-Latn-RS" sz="24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4" y="620689"/>
            <a:ext cx="8686800" cy="5441174"/>
          </a:xfrm>
        </p:spPr>
        <p:txBody>
          <a:bodyPr/>
          <a:lstStyle/>
          <a:p>
            <a:r>
              <a:rPr lang="sr-Cyrl-RS" sz="2400" dirty="0" smtClean="0"/>
              <a:t> </a:t>
            </a:r>
            <a:r>
              <a:rPr lang="sr-Cyrl-RS" sz="2000" dirty="0" smtClean="0"/>
              <a:t>Еко кутак се уређује након спр</a:t>
            </a:r>
            <a:r>
              <a:rPr lang="sr-Latn-RS" sz="2000" dirty="0" smtClean="0"/>
              <a:t>o</a:t>
            </a:r>
            <a:r>
              <a:rPr lang="sr-Cyrl-RS" sz="2000" dirty="0" smtClean="0"/>
              <a:t>ведених активноати. Садржи едукативне текстове на тему екологије. </a:t>
            </a:r>
          </a:p>
          <a:p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9" y="1325000"/>
            <a:ext cx="4497580" cy="2608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25000"/>
            <a:ext cx="4064905" cy="27357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9" y="4032173"/>
            <a:ext cx="3181985" cy="23491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149080"/>
            <a:ext cx="2592288" cy="223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64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00B050"/>
                </a:solidFill>
              </a:rPr>
              <a:t>Еколошке новине (зидне, звучне, </a:t>
            </a:r>
            <a:r>
              <a:rPr lang="ru-RU" sz="4000" dirty="0" smtClean="0">
                <a:solidFill>
                  <a:srgbClr val="00B050"/>
                </a:solidFill>
              </a:rPr>
              <a:t>електронске) </a:t>
            </a:r>
            <a:endParaRPr lang="sr-Latn-RS" sz="40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На </a:t>
            </a:r>
            <a:r>
              <a:rPr lang="sr-Cyrl-RS" dirty="0" smtClean="0"/>
              <a:t>сајту школе се обајвљују активности са акцијама.</a:t>
            </a:r>
          </a:p>
          <a:p>
            <a:endParaRPr lang="sr-Cyrl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5010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solidFill>
                  <a:srgbClr val="00B050"/>
                </a:solidFill>
              </a:rPr>
              <a:t>Еко патроле</a:t>
            </a:r>
            <a:endParaRPr lang="sr-Latn-R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  Еко патроле обавештавају о стању дворишта школе, стању борића у парку и по потереби се организује друштвено користан рад.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4450031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FTN_U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Theme_FTN_UNS</Template>
  <TotalTime>10407</TotalTime>
  <Words>1207</Words>
  <Application>Microsoft Office PowerPoint</Application>
  <PresentationFormat>On-screen Show (4:3)</PresentationFormat>
  <Paragraphs>142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Theme_FTN_UNS</vt:lpstr>
      <vt:lpstr>PowerPoint Presentation</vt:lpstr>
      <vt:lpstr>Снимање почетног стања </vt:lpstr>
      <vt:lpstr>Едукација деце/ученика, просветних радника, родитеља, локалне средине </vt:lpstr>
      <vt:lpstr>Реализација едукативних  и креативних радионица</vt:lpstr>
      <vt:lpstr>Акција уређења дворишта школе у Алибунару и Селеушу</vt:lpstr>
      <vt:lpstr>Увођење и вођење еколошке свеске/еколошког дневника </vt:lpstr>
      <vt:lpstr>Уређење еко кутка </vt:lpstr>
      <vt:lpstr>Еколошке новине (зидне, звучне, електронске) </vt:lpstr>
      <vt:lpstr>Еко патроле</vt:lpstr>
      <vt:lpstr>Уређење простора (на нивоу учионице, школског или дворишног простора) </vt:lpstr>
      <vt:lpstr>Озелењавање простора (на нивоу учионице, школског или дворишног простора)</vt:lpstr>
      <vt:lpstr>Активности везане за  рециклирање лименки </vt:lpstr>
      <vt:lpstr>Активности везане за  рециклирање папира, пластике и другог отпада</vt:lpstr>
      <vt:lpstr>Обележавање важних датума </vt:lpstr>
      <vt:lpstr>    Дан шума -21. март, Дан воде- 22. март, Дан планете Земље- 22.април, Дан птица-9.мај  . Дан планете Земље(22.4.) Обележили смо седмицом рециклаже: 19.4.ликовна секција - Рециклажа папира (одреске папира, претходно употребљених за рад на часовима сакупили смо, обојили их и тако од њих направили колаж папире). 26.4.ликовна секција - Колаж од нашег рециклираног папира (слике за зид, украсни папир и кутије за ситнице или поклоне). Редовно доносимо лименке и пластичну амбалажу за рециклажу. </vt:lpstr>
      <vt:lpstr>Дан воде-презентација и квиз</vt:lpstr>
      <vt:lpstr>Дан птица 9.мај</vt:lpstr>
      <vt:lpstr>Организација наградних  конкурса на тему заштита животне средине</vt:lpstr>
      <vt:lpstr>Учешће на другим пројектима/конкурсима везаним за ову тему</vt:lpstr>
      <vt:lpstr>Сарадња са другим установама </vt:lpstr>
      <vt:lpstr>Медијска пропраћеност активности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Сектор за контролу и надзор  Упутство за употребу система</dc:title>
  <dc:creator>djordje</dc:creator>
  <cp:lastModifiedBy>Računar škola</cp:lastModifiedBy>
  <cp:revision>678</cp:revision>
  <dcterms:created xsi:type="dcterms:W3CDTF">2010-03-03T20:11:58Z</dcterms:created>
  <dcterms:modified xsi:type="dcterms:W3CDTF">2023-05-17T08:30:59Z</dcterms:modified>
</cp:coreProperties>
</file>